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24"/>
  </p:notesMasterIdLst>
  <p:sldIdLst>
    <p:sldId id="256" r:id="rId2"/>
    <p:sldId id="257" r:id="rId3"/>
    <p:sldId id="341" r:id="rId4"/>
    <p:sldId id="1508" r:id="rId5"/>
    <p:sldId id="348" r:id="rId6"/>
    <p:sldId id="349" r:id="rId7"/>
    <p:sldId id="340" r:id="rId8"/>
    <p:sldId id="327" r:id="rId9"/>
    <p:sldId id="260" r:id="rId10"/>
    <p:sldId id="261" r:id="rId11"/>
    <p:sldId id="262" r:id="rId12"/>
    <p:sldId id="343" r:id="rId13"/>
    <p:sldId id="291" r:id="rId14"/>
    <p:sldId id="286" r:id="rId15"/>
    <p:sldId id="345" r:id="rId16"/>
    <p:sldId id="344" r:id="rId17"/>
    <p:sldId id="1509" r:id="rId18"/>
    <p:sldId id="342" r:id="rId19"/>
    <p:sldId id="264" r:id="rId20"/>
    <p:sldId id="1507" r:id="rId21"/>
    <p:sldId id="347" r:id="rId22"/>
    <p:sldId id="1511" r:id="rId2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enz Marion" initials="RM" lastIdx="1" clrIdx="0">
    <p:extLst>
      <p:ext uri="{19B8F6BF-5375-455C-9EA6-DF929625EA0E}">
        <p15:presenceInfo xmlns:p15="http://schemas.microsoft.com/office/powerpoint/2012/main" userId="Renz Marion" providerId="None"/>
      </p:ext>
    </p:extLst>
  </p:cmAuthor>
  <p:cmAuthor id="2" name="Ilaria Di Matteo" initials="IDM" lastIdx="1" clrIdx="1">
    <p:extLst>
      <p:ext uri="{19B8F6BF-5375-455C-9EA6-DF929625EA0E}">
        <p15:presenceInfo xmlns:p15="http://schemas.microsoft.com/office/powerpoint/2012/main" userId="S::dimatteo@un.org::15a40d04-9af6-4bc1-882e-46ed86be2c6b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1719D"/>
    <a:srgbClr val="F6F7FF"/>
    <a:srgbClr val="D7EDFE"/>
    <a:srgbClr val="E01983"/>
    <a:srgbClr val="EF412A"/>
    <a:srgbClr val="F36D22"/>
    <a:srgbClr val="FDB713"/>
    <a:srgbClr val="3DAD48"/>
    <a:srgbClr val="03ACD8"/>
    <a:srgbClr val="00548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F8D29EC-EFA3-4F79-BEC3-7F0BF8AC6A75}" v="4" dt="2024-03-05T21:51:02.77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3784" autoAdjust="0"/>
  </p:normalViewPr>
  <p:slideViewPr>
    <p:cSldViewPr snapToGrid="0">
      <p:cViewPr varScale="1">
        <p:scale>
          <a:sx n="80" d="100"/>
          <a:sy n="80" d="100"/>
        </p:scale>
        <p:origin x="1522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Relationship Id="rId30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ulian Chow" userId="1c617f15-7cb4-4ac3-8adb-f59275d155e8" providerId="ADAL" clId="{8F8D29EC-EFA3-4F79-BEC3-7F0BF8AC6A75}"/>
    <pc:docChg chg="custSel addSld delSld modSld">
      <pc:chgData name="Julian Chow" userId="1c617f15-7cb4-4ac3-8adb-f59275d155e8" providerId="ADAL" clId="{8F8D29EC-EFA3-4F79-BEC3-7F0BF8AC6A75}" dt="2024-03-06T02:14:44.924" v="559" actId="20577"/>
      <pc:docMkLst>
        <pc:docMk/>
      </pc:docMkLst>
      <pc:sldChg chg="modSp mod">
        <pc:chgData name="Julian Chow" userId="1c617f15-7cb4-4ac3-8adb-f59275d155e8" providerId="ADAL" clId="{8F8D29EC-EFA3-4F79-BEC3-7F0BF8AC6A75}" dt="2024-03-06T02:14:44.924" v="559" actId="20577"/>
        <pc:sldMkLst>
          <pc:docMk/>
          <pc:sldMk cId="3865836655" sldId="256"/>
        </pc:sldMkLst>
        <pc:spChg chg="mod">
          <ac:chgData name="Julian Chow" userId="1c617f15-7cb4-4ac3-8adb-f59275d155e8" providerId="ADAL" clId="{8F8D29EC-EFA3-4F79-BEC3-7F0BF8AC6A75}" dt="2024-03-06T02:14:34.741" v="521"/>
          <ac:spMkLst>
            <pc:docMk/>
            <pc:sldMk cId="3865836655" sldId="256"/>
            <ac:spMk id="2" creationId="{00000000-0000-0000-0000-000000000000}"/>
          </ac:spMkLst>
        </pc:spChg>
        <pc:spChg chg="mod">
          <ac:chgData name="Julian Chow" userId="1c617f15-7cb4-4ac3-8adb-f59275d155e8" providerId="ADAL" clId="{8F8D29EC-EFA3-4F79-BEC3-7F0BF8AC6A75}" dt="2024-03-06T02:14:44.924" v="559" actId="20577"/>
          <ac:spMkLst>
            <pc:docMk/>
            <pc:sldMk cId="3865836655" sldId="256"/>
            <ac:spMk id="3" creationId="{00000000-0000-0000-0000-000000000000}"/>
          </ac:spMkLst>
        </pc:spChg>
      </pc:sldChg>
      <pc:sldChg chg="modSp add del mod">
        <pc:chgData name="Julian Chow" userId="1c617f15-7cb4-4ac3-8adb-f59275d155e8" providerId="ADAL" clId="{8F8D29EC-EFA3-4F79-BEC3-7F0BF8AC6A75}" dt="2024-03-05T21:48:44.923" v="69" actId="47"/>
        <pc:sldMkLst>
          <pc:docMk/>
          <pc:sldMk cId="1986222638" sldId="1510"/>
        </pc:sldMkLst>
        <pc:spChg chg="mod">
          <ac:chgData name="Julian Chow" userId="1c617f15-7cb4-4ac3-8adb-f59275d155e8" providerId="ADAL" clId="{8F8D29EC-EFA3-4F79-BEC3-7F0BF8AC6A75}" dt="2024-03-05T21:47:09.496" v="27" actId="6549"/>
          <ac:spMkLst>
            <pc:docMk/>
            <pc:sldMk cId="1986222638" sldId="1510"/>
            <ac:spMk id="2" creationId="{89F473DC-A2E4-3261-56D1-880AFB50A480}"/>
          </ac:spMkLst>
        </pc:spChg>
        <pc:spChg chg="mod">
          <ac:chgData name="Julian Chow" userId="1c617f15-7cb4-4ac3-8adb-f59275d155e8" providerId="ADAL" clId="{8F8D29EC-EFA3-4F79-BEC3-7F0BF8AC6A75}" dt="2024-03-05T21:47:18.744" v="52" actId="20577"/>
          <ac:spMkLst>
            <pc:docMk/>
            <pc:sldMk cId="1986222638" sldId="1510"/>
            <ac:spMk id="3" creationId="{FF509325-9709-F425-1469-51BB93049383}"/>
          </ac:spMkLst>
        </pc:spChg>
      </pc:sldChg>
      <pc:sldChg chg="modSp add mod">
        <pc:chgData name="Julian Chow" userId="1c617f15-7cb4-4ac3-8adb-f59275d155e8" providerId="ADAL" clId="{8F8D29EC-EFA3-4F79-BEC3-7F0BF8AC6A75}" dt="2024-03-06T02:14:10.335" v="520" actId="6549"/>
        <pc:sldMkLst>
          <pc:docMk/>
          <pc:sldMk cId="2184995599" sldId="1511"/>
        </pc:sldMkLst>
        <pc:spChg chg="mod">
          <ac:chgData name="Julian Chow" userId="1c617f15-7cb4-4ac3-8adb-f59275d155e8" providerId="ADAL" clId="{8F8D29EC-EFA3-4F79-BEC3-7F0BF8AC6A75}" dt="2024-03-06T02:14:10.335" v="520" actId="6549"/>
          <ac:spMkLst>
            <pc:docMk/>
            <pc:sldMk cId="2184995599" sldId="1511"/>
            <ac:spMk id="2" creationId="{00000000-0000-0000-0000-000000000000}"/>
          </ac:spMkLst>
        </pc:spChg>
        <pc:spChg chg="mod">
          <ac:chgData name="Julian Chow" userId="1c617f15-7cb4-4ac3-8adb-f59275d155e8" providerId="ADAL" clId="{8F8D29EC-EFA3-4F79-BEC3-7F0BF8AC6A75}" dt="2024-03-05T22:15:03.926" v="519" actId="20577"/>
          <ac:spMkLst>
            <pc:docMk/>
            <pc:sldMk cId="2184995599" sldId="1511"/>
            <ac:spMk id="3" creationId="{00000000-0000-0000-0000-000000000000}"/>
          </ac:spMkLst>
        </pc:spChg>
      </pc:sldChg>
      <pc:sldChg chg="add del">
        <pc:chgData name="Julian Chow" userId="1c617f15-7cb4-4ac3-8adb-f59275d155e8" providerId="ADAL" clId="{8F8D29EC-EFA3-4F79-BEC3-7F0BF8AC6A75}" dt="2024-03-05T21:51:02.741" v="464"/>
        <pc:sldMkLst>
          <pc:docMk/>
          <pc:sldMk cId="2269447038" sldId="1512"/>
        </pc:sldMkLst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BE68A37-6C52-449F-BC8A-3F9A02A78DA0}" type="doc">
      <dgm:prSet loTypeId="urn:microsoft.com/office/officeart/2005/8/layout/radial4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A6C70BF3-3405-4E0A-B52D-C8D5F836ECF8}">
      <dgm:prSet phldrT="[Text]"/>
      <dgm:spPr/>
      <dgm:t>
        <a:bodyPr/>
        <a:lstStyle/>
        <a:p>
          <a:r>
            <a:rPr lang="en-US" dirty="0"/>
            <a:t>UNCEBTS</a:t>
          </a:r>
        </a:p>
      </dgm:t>
    </dgm:pt>
    <dgm:pt modelId="{5C5AAC7A-8C82-41D1-823C-9C002D22440D}" type="parTrans" cxnId="{C1FCAC51-452D-46E6-BEF4-677EC2B2DC01}">
      <dgm:prSet/>
      <dgm:spPr/>
      <dgm:t>
        <a:bodyPr/>
        <a:lstStyle/>
        <a:p>
          <a:endParaRPr lang="en-US"/>
        </a:p>
      </dgm:t>
    </dgm:pt>
    <dgm:pt modelId="{3914D092-67A8-413D-9425-0BBA702A0D91}" type="sibTrans" cxnId="{C1FCAC51-452D-46E6-BEF4-677EC2B2DC01}">
      <dgm:prSet/>
      <dgm:spPr/>
      <dgm:t>
        <a:bodyPr/>
        <a:lstStyle/>
        <a:p>
          <a:endParaRPr lang="en-US"/>
        </a:p>
      </dgm:t>
    </dgm:pt>
    <dgm:pt modelId="{8762402B-885D-49F5-BD59-CC5B5D435AE5}">
      <dgm:prSet phldrT="[Text]"/>
      <dgm:spPr/>
      <dgm:t>
        <a:bodyPr/>
        <a:lstStyle/>
        <a:p>
          <a:r>
            <a:rPr lang="en-US" dirty="0"/>
            <a:t>Methodology</a:t>
          </a:r>
        </a:p>
      </dgm:t>
    </dgm:pt>
    <dgm:pt modelId="{F4EAE894-6115-4C11-93F9-50B6EF482A7C}" type="parTrans" cxnId="{18D348AE-C3C3-4066-A3BF-14BFD3FE272A}">
      <dgm:prSet/>
      <dgm:spPr/>
      <dgm:t>
        <a:bodyPr/>
        <a:lstStyle/>
        <a:p>
          <a:endParaRPr lang="en-US"/>
        </a:p>
      </dgm:t>
    </dgm:pt>
    <dgm:pt modelId="{3E0D3836-6E7E-4507-8433-A76F5EF2A083}" type="sibTrans" cxnId="{18D348AE-C3C3-4066-A3BF-14BFD3FE272A}">
      <dgm:prSet/>
      <dgm:spPr/>
      <dgm:t>
        <a:bodyPr/>
        <a:lstStyle/>
        <a:p>
          <a:endParaRPr lang="en-US"/>
        </a:p>
      </dgm:t>
    </dgm:pt>
    <dgm:pt modelId="{E2D7A8E7-D587-468D-BB0A-7E0CFFD3E2E4}">
      <dgm:prSet phldrT="[Text]"/>
      <dgm:spPr/>
      <dgm:t>
        <a:bodyPr/>
        <a:lstStyle/>
        <a:p>
          <a:r>
            <a:rPr lang="en-US" dirty="0"/>
            <a:t>Data</a:t>
          </a:r>
        </a:p>
      </dgm:t>
    </dgm:pt>
    <dgm:pt modelId="{6F1A3DA7-C6C6-4717-8275-6DA29DD12C6D}" type="parTrans" cxnId="{E81EB177-8FDE-4B83-A5AF-49F284E66D0B}">
      <dgm:prSet/>
      <dgm:spPr/>
      <dgm:t>
        <a:bodyPr/>
        <a:lstStyle/>
        <a:p>
          <a:endParaRPr lang="en-US"/>
        </a:p>
      </dgm:t>
    </dgm:pt>
    <dgm:pt modelId="{8D69E3C2-A6D8-444F-8C0A-2DA233948AA9}" type="sibTrans" cxnId="{E81EB177-8FDE-4B83-A5AF-49F284E66D0B}">
      <dgm:prSet/>
      <dgm:spPr/>
      <dgm:t>
        <a:bodyPr/>
        <a:lstStyle/>
        <a:p>
          <a:endParaRPr lang="en-US"/>
        </a:p>
      </dgm:t>
    </dgm:pt>
    <dgm:pt modelId="{46380A5D-6908-419D-AF1F-08F021F40735}">
      <dgm:prSet phldrT="[Text]"/>
      <dgm:spPr/>
      <dgm:t>
        <a:bodyPr/>
        <a:lstStyle/>
        <a:p>
          <a:r>
            <a:rPr lang="en-US" dirty="0"/>
            <a:t>Coordination</a:t>
          </a:r>
        </a:p>
      </dgm:t>
    </dgm:pt>
    <dgm:pt modelId="{F8F49262-81A3-4C02-8CF7-2539F71CFAC7}" type="parTrans" cxnId="{9B36AA9D-B1AE-4378-97AD-C47B1247A7E0}">
      <dgm:prSet/>
      <dgm:spPr/>
      <dgm:t>
        <a:bodyPr/>
        <a:lstStyle/>
        <a:p>
          <a:endParaRPr lang="en-US"/>
        </a:p>
      </dgm:t>
    </dgm:pt>
    <dgm:pt modelId="{B2142ABB-16CE-4D70-AD0C-D0B86942F8AF}" type="sibTrans" cxnId="{9B36AA9D-B1AE-4378-97AD-C47B1247A7E0}">
      <dgm:prSet/>
      <dgm:spPr/>
      <dgm:t>
        <a:bodyPr/>
        <a:lstStyle/>
        <a:p>
          <a:endParaRPr lang="en-US"/>
        </a:p>
      </dgm:t>
    </dgm:pt>
    <dgm:pt modelId="{598CF826-7F1F-482A-A95F-97A61663D7BB}">
      <dgm:prSet phldrT="[Text]"/>
      <dgm:spPr/>
      <dgm:t>
        <a:bodyPr/>
        <a:lstStyle/>
        <a:p>
          <a:r>
            <a:rPr lang="en-US" dirty="0"/>
            <a:t>Capacity building</a:t>
          </a:r>
        </a:p>
      </dgm:t>
    </dgm:pt>
    <dgm:pt modelId="{450BA0D2-0BAF-4912-BBDC-D67025DC6693}" type="parTrans" cxnId="{32E1E9FD-A505-486C-A55C-E50AE266012A}">
      <dgm:prSet/>
      <dgm:spPr/>
      <dgm:t>
        <a:bodyPr/>
        <a:lstStyle/>
        <a:p>
          <a:endParaRPr lang="en-US"/>
        </a:p>
      </dgm:t>
    </dgm:pt>
    <dgm:pt modelId="{80809D3A-5355-4607-9F39-0558F05232DB}" type="sibTrans" cxnId="{32E1E9FD-A505-486C-A55C-E50AE266012A}">
      <dgm:prSet/>
      <dgm:spPr/>
      <dgm:t>
        <a:bodyPr/>
        <a:lstStyle/>
        <a:p>
          <a:endParaRPr lang="en-US"/>
        </a:p>
      </dgm:t>
    </dgm:pt>
    <dgm:pt modelId="{2080C83A-AD90-4DCE-99A9-238EC282F955}">
      <dgm:prSet phldrT="[Text]"/>
      <dgm:spPr/>
      <dgm:t>
        <a:bodyPr/>
        <a:lstStyle/>
        <a:p>
          <a:r>
            <a:rPr lang="en-US" dirty="0"/>
            <a:t>Communication</a:t>
          </a:r>
        </a:p>
      </dgm:t>
    </dgm:pt>
    <dgm:pt modelId="{1B250936-062D-4BA8-9098-694654C07E8B}" type="parTrans" cxnId="{78576641-717A-4606-8088-165E60A41AB9}">
      <dgm:prSet/>
      <dgm:spPr/>
      <dgm:t>
        <a:bodyPr/>
        <a:lstStyle/>
        <a:p>
          <a:endParaRPr lang="en-US"/>
        </a:p>
      </dgm:t>
    </dgm:pt>
    <dgm:pt modelId="{76FB2FAE-4846-45F7-A9FD-5FFEDEEEC972}" type="sibTrans" cxnId="{78576641-717A-4606-8088-165E60A41AB9}">
      <dgm:prSet/>
      <dgm:spPr/>
      <dgm:t>
        <a:bodyPr/>
        <a:lstStyle/>
        <a:p>
          <a:endParaRPr lang="en-US"/>
        </a:p>
      </dgm:t>
    </dgm:pt>
    <dgm:pt modelId="{048F2AE3-0AC7-4FC0-A974-1177524AA8BA}" type="pres">
      <dgm:prSet presAssocID="{FBE68A37-6C52-449F-BC8A-3F9A02A78DA0}" presName="cycle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59665036-D5C4-4D8F-9F19-4F1B348BB6EB}" type="pres">
      <dgm:prSet presAssocID="{A6C70BF3-3405-4E0A-B52D-C8D5F836ECF8}" presName="centerShape" presStyleLbl="node0" presStyleIdx="0" presStyleCnt="1"/>
      <dgm:spPr/>
    </dgm:pt>
    <dgm:pt modelId="{C13BC077-BFAB-4304-A4B9-A1EAD36D939B}" type="pres">
      <dgm:prSet presAssocID="{F4EAE894-6115-4C11-93F9-50B6EF482A7C}" presName="parTrans" presStyleLbl="bgSibTrans2D1" presStyleIdx="0" presStyleCnt="5"/>
      <dgm:spPr/>
    </dgm:pt>
    <dgm:pt modelId="{B6A9A877-5447-4179-BB0A-2D0195438DC9}" type="pres">
      <dgm:prSet presAssocID="{8762402B-885D-49F5-BD59-CC5B5D435AE5}" presName="node" presStyleLbl="node1" presStyleIdx="0" presStyleCnt="5">
        <dgm:presLayoutVars>
          <dgm:bulletEnabled val="1"/>
        </dgm:presLayoutVars>
      </dgm:prSet>
      <dgm:spPr/>
    </dgm:pt>
    <dgm:pt modelId="{CAEB765D-3284-4565-AE5F-0934731AB8B5}" type="pres">
      <dgm:prSet presAssocID="{6F1A3DA7-C6C6-4717-8275-6DA29DD12C6D}" presName="parTrans" presStyleLbl="bgSibTrans2D1" presStyleIdx="1" presStyleCnt="5"/>
      <dgm:spPr/>
    </dgm:pt>
    <dgm:pt modelId="{69B1E2DC-6F25-4A2B-9B0C-58BDBD91291E}" type="pres">
      <dgm:prSet presAssocID="{E2D7A8E7-D587-468D-BB0A-7E0CFFD3E2E4}" presName="node" presStyleLbl="node1" presStyleIdx="1" presStyleCnt="5">
        <dgm:presLayoutVars>
          <dgm:bulletEnabled val="1"/>
        </dgm:presLayoutVars>
      </dgm:prSet>
      <dgm:spPr/>
    </dgm:pt>
    <dgm:pt modelId="{726EE5DB-6486-4D4D-8D10-D670CC56CBE2}" type="pres">
      <dgm:prSet presAssocID="{F8F49262-81A3-4C02-8CF7-2539F71CFAC7}" presName="parTrans" presStyleLbl="bgSibTrans2D1" presStyleIdx="2" presStyleCnt="5"/>
      <dgm:spPr/>
    </dgm:pt>
    <dgm:pt modelId="{D84F18DF-C3DB-4F63-9D3C-38E210FB4E61}" type="pres">
      <dgm:prSet presAssocID="{46380A5D-6908-419D-AF1F-08F021F40735}" presName="node" presStyleLbl="node1" presStyleIdx="2" presStyleCnt="5">
        <dgm:presLayoutVars>
          <dgm:bulletEnabled val="1"/>
        </dgm:presLayoutVars>
      </dgm:prSet>
      <dgm:spPr/>
    </dgm:pt>
    <dgm:pt modelId="{05176D5D-4246-4BEA-AAD8-6CC367D4000B}" type="pres">
      <dgm:prSet presAssocID="{450BA0D2-0BAF-4912-BBDC-D67025DC6693}" presName="parTrans" presStyleLbl="bgSibTrans2D1" presStyleIdx="3" presStyleCnt="5"/>
      <dgm:spPr/>
    </dgm:pt>
    <dgm:pt modelId="{C7664B3B-F078-4A65-BF30-B9E89BA83941}" type="pres">
      <dgm:prSet presAssocID="{598CF826-7F1F-482A-A95F-97A61663D7BB}" presName="node" presStyleLbl="node1" presStyleIdx="3" presStyleCnt="5">
        <dgm:presLayoutVars>
          <dgm:bulletEnabled val="1"/>
        </dgm:presLayoutVars>
      </dgm:prSet>
      <dgm:spPr/>
    </dgm:pt>
    <dgm:pt modelId="{6643135A-D6B9-4D16-876B-533856BAEA8A}" type="pres">
      <dgm:prSet presAssocID="{1B250936-062D-4BA8-9098-694654C07E8B}" presName="parTrans" presStyleLbl="bgSibTrans2D1" presStyleIdx="4" presStyleCnt="5"/>
      <dgm:spPr/>
    </dgm:pt>
    <dgm:pt modelId="{45355119-AFB5-4BCA-82C6-FA11FF643ABF}" type="pres">
      <dgm:prSet presAssocID="{2080C83A-AD90-4DCE-99A9-238EC282F955}" presName="node" presStyleLbl="node1" presStyleIdx="4" presStyleCnt="5">
        <dgm:presLayoutVars>
          <dgm:bulletEnabled val="1"/>
        </dgm:presLayoutVars>
      </dgm:prSet>
      <dgm:spPr/>
    </dgm:pt>
  </dgm:ptLst>
  <dgm:cxnLst>
    <dgm:cxn modelId="{8234E405-821E-4EE7-A1DC-8D815131BDE8}" type="presOf" srcId="{8762402B-885D-49F5-BD59-CC5B5D435AE5}" destId="{B6A9A877-5447-4179-BB0A-2D0195438DC9}" srcOrd="0" destOrd="0" presId="urn:microsoft.com/office/officeart/2005/8/layout/radial4"/>
    <dgm:cxn modelId="{4EC7A90F-BB01-4CC0-A7E4-941DF35CB582}" type="presOf" srcId="{450BA0D2-0BAF-4912-BBDC-D67025DC6693}" destId="{05176D5D-4246-4BEA-AAD8-6CC367D4000B}" srcOrd="0" destOrd="0" presId="urn:microsoft.com/office/officeart/2005/8/layout/radial4"/>
    <dgm:cxn modelId="{4D6A3110-2F64-404D-8348-E3A4A62F6172}" type="presOf" srcId="{FBE68A37-6C52-449F-BC8A-3F9A02A78DA0}" destId="{048F2AE3-0AC7-4FC0-A974-1177524AA8BA}" srcOrd="0" destOrd="0" presId="urn:microsoft.com/office/officeart/2005/8/layout/radial4"/>
    <dgm:cxn modelId="{29C5DE22-CCE2-4182-B77B-BD5FB1CD8E47}" type="presOf" srcId="{E2D7A8E7-D587-468D-BB0A-7E0CFFD3E2E4}" destId="{69B1E2DC-6F25-4A2B-9B0C-58BDBD91291E}" srcOrd="0" destOrd="0" presId="urn:microsoft.com/office/officeart/2005/8/layout/radial4"/>
    <dgm:cxn modelId="{F492B73B-A8F5-408F-AE50-F1467A58BBCC}" type="presOf" srcId="{F4EAE894-6115-4C11-93F9-50B6EF482A7C}" destId="{C13BC077-BFAB-4304-A4B9-A1EAD36D939B}" srcOrd="0" destOrd="0" presId="urn:microsoft.com/office/officeart/2005/8/layout/radial4"/>
    <dgm:cxn modelId="{5394545F-6F1B-4B16-B81D-04FD1B59D096}" type="presOf" srcId="{598CF826-7F1F-482A-A95F-97A61663D7BB}" destId="{C7664B3B-F078-4A65-BF30-B9E89BA83941}" srcOrd="0" destOrd="0" presId="urn:microsoft.com/office/officeart/2005/8/layout/radial4"/>
    <dgm:cxn modelId="{78576641-717A-4606-8088-165E60A41AB9}" srcId="{A6C70BF3-3405-4E0A-B52D-C8D5F836ECF8}" destId="{2080C83A-AD90-4DCE-99A9-238EC282F955}" srcOrd="4" destOrd="0" parTransId="{1B250936-062D-4BA8-9098-694654C07E8B}" sibTransId="{76FB2FAE-4846-45F7-A9FD-5FFEDEEEC972}"/>
    <dgm:cxn modelId="{3A321669-879A-4624-B47A-7E8F1ADFC16D}" type="presOf" srcId="{1B250936-062D-4BA8-9098-694654C07E8B}" destId="{6643135A-D6B9-4D16-876B-533856BAEA8A}" srcOrd="0" destOrd="0" presId="urn:microsoft.com/office/officeart/2005/8/layout/radial4"/>
    <dgm:cxn modelId="{9BDF7E4E-D54A-462F-A32D-AEEFA00142F1}" type="presOf" srcId="{A6C70BF3-3405-4E0A-B52D-C8D5F836ECF8}" destId="{59665036-D5C4-4D8F-9F19-4F1B348BB6EB}" srcOrd="0" destOrd="0" presId="urn:microsoft.com/office/officeart/2005/8/layout/radial4"/>
    <dgm:cxn modelId="{C1FCAC51-452D-46E6-BEF4-677EC2B2DC01}" srcId="{FBE68A37-6C52-449F-BC8A-3F9A02A78DA0}" destId="{A6C70BF3-3405-4E0A-B52D-C8D5F836ECF8}" srcOrd="0" destOrd="0" parTransId="{5C5AAC7A-8C82-41D1-823C-9C002D22440D}" sibTransId="{3914D092-67A8-413D-9425-0BBA702A0D91}"/>
    <dgm:cxn modelId="{E81EB177-8FDE-4B83-A5AF-49F284E66D0B}" srcId="{A6C70BF3-3405-4E0A-B52D-C8D5F836ECF8}" destId="{E2D7A8E7-D587-468D-BB0A-7E0CFFD3E2E4}" srcOrd="1" destOrd="0" parTransId="{6F1A3DA7-C6C6-4717-8275-6DA29DD12C6D}" sibTransId="{8D69E3C2-A6D8-444F-8C0A-2DA233948AA9}"/>
    <dgm:cxn modelId="{43FEDF9A-8351-49FE-A698-10967E2981E2}" type="presOf" srcId="{46380A5D-6908-419D-AF1F-08F021F40735}" destId="{D84F18DF-C3DB-4F63-9D3C-38E210FB4E61}" srcOrd="0" destOrd="0" presId="urn:microsoft.com/office/officeart/2005/8/layout/radial4"/>
    <dgm:cxn modelId="{9B36AA9D-B1AE-4378-97AD-C47B1247A7E0}" srcId="{A6C70BF3-3405-4E0A-B52D-C8D5F836ECF8}" destId="{46380A5D-6908-419D-AF1F-08F021F40735}" srcOrd="2" destOrd="0" parTransId="{F8F49262-81A3-4C02-8CF7-2539F71CFAC7}" sibTransId="{B2142ABB-16CE-4D70-AD0C-D0B86942F8AF}"/>
    <dgm:cxn modelId="{18D348AE-C3C3-4066-A3BF-14BFD3FE272A}" srcId="{A6C70BF3-3405-4E0A-B52D-C8D5F836ECF8}" destId="{8762402B-885D-49F5-BD59-CC5B5D435AE5}" srcOrd="0" destOrd="0" parTransId="{F4EAE894-6115-4C11-93F9-50B6EF482A7C}" sibTransId="{3E0D3836-6E7E-4507-8433-A76F5EF2A083}"/>
    <dgm:cxn modelId="{2671E1D2-E555-4158-9422-D0085389449B}" type="presOf" srcId="{2080C83A-AD90-4DCE-99A9-238EC282F955}" destId="{45355119-AFB5-4BCA-82C6-FA11FF643ABF}" srcOrd="0" destOrd="0" presId="urn:microsoft.com/office/officeart/2005/8/layout/radial4"/>
    <dgm:cxn modelId="{659441E4-304F-4BE8-A3B2-E8A48E960E9B}" type="presOf" srcId="{6F1A3DA7-C6C6-4717-8275-6DA29DD12C6D}" destId="{CAEB765D-3284-4565-AE5F-0934731AB8B5}" srcOrd="0" destOrd="0" presId="urn:microsoft.com/office/officeart/2005/8/layout/radial4"/>
    <dgm:cxn modelId="{32E1E9FD-A505-486C-A55C-E50AE266012A}" srcId="{A6C70BF3-3405-4E0A-B52D-C8D5F836ECF8}" destId="{598CF826-7F1F-482A-A95F-97A61663D7BB}" srcOrd="3" destOrd="0" parTransId="{450BA0D2-0BAF-4912-BBDC-D67025DC6693}" sibTransId="{80809D3A-5355-4607-9F39-0558F05232DB}"/>
    <dgm:cxn modelId="{E90797FF-AD5B-413A-B072-D9871737240D}" type="presOf" srcId="{F8F49262-81A3-4C02-8CF7-2539F71CFAC7}" destId="{726EE5DB-6486-4D4D-8D10-D670CC56CBE2}" srcOrd="0" destOrd="0" presId="urn:microsoft.com/office/officeart/2005/8/layout/radial4"/>
    <dgm:cxn modelId="{45CA1EFE-6557-40EE-B904-A08012BBF39A}" type="presParOf" srcId="{048F2AE3-0AC7-4FC0-A974-1177524AA8BA}" destId="{59665036-D5C4-4D8F-9F19-4F1B348BB6EB}" srcOrd="0" destOrd="0" presId="urn:microsoft.com/office/officeart/2005/8/layout/radial4"/>
    <dgm:cxn modelId="{0DB6221A-3AE3-4218-B35B-AE438A3AE041}" type="presParOf" srcId="{048F2AE3-0AC7-4FC0-A974-1177524AA8BA}" destId="{C13BC077-BFAB-4304-A4B9-A1EAD36D939B}" srcOrd="1" destOrd="0" presId="urn:microsoft.com/office/officeart/2005/8/layout/radial4"/>
    <dgm:cxn modelId="{CD6BCD94-D1A6-4006-A7BA-F7A825281F0D}" type="presParOf" srcId="{048F2AE3-0AC7-4FC0-A974-1177524AA8BA}" destId="{B6A9A877-5447-4179-BB0A-2D0195438DC9}" srcOrd="2" destOrd="0" presId="urn:microsoft.com/office/officeart/2005/8/layout/radial4"/>
    <dgm:cxn modelId="{7998B774-D7E0-4D2B-AD03-2A1E7EA9907B}" type="presParOf" srcId="{048F2AE3-0AC7-4FC0-A974-1177524AA8BA}" destId="{CAEB765D-3284-4565-AE5F-0934731AB8B5}" srcOrd="3" destOrd="0" presId="urn:microsoft.com/office/officeart/2005/8/layout/radial4"/>
    <dgm:cxn modelId="{C7FA7E4E-832F-4F45-8C35-DCACE805421F}" type="presParOf" srcId="{048F2AE3-0AC7-4FC0-A974-1177524AA8BA}" destId="{69B1E2DC-6F25-4A2B-9B0C-58BDBD91291E}" srcOrd="4" destOrd="0" presId="urn:microsoft.com/office/officeart/2005/8/layout/radial4"/>
    <dgm:cxn modelId="{4BC7D6B7-93A3-4F0F-A46F-38AB055318C5}" type="presParOf" srcId="{048F2AE3-0AC7-4FC0-A974-1177524AA8BA}" destId="{726EE5DB-6486-4D4D-8D10-D670CC56CBE2}" srcOrd="5" destOrd="0" presId="urn:microsoft.com/office/officeart/2005/8/layout/radial4"/>
    <dgm:cxn modelId="{E8053DBB-A62B-4983-AA71-28DDD9E7D7CF}" type="presParOf" srcId="{048F2AE3-0AC7-4FC0-A974-1177524AA8BA}" destId="{D84F18DF-C3DB-4F63-9D3C-38E210FB4E61}" srcOrd="6" destOrd="0" presId="urn:microsoft.com/office/officeart/2005/8/layout/radial4"/>
    <dgm:cxn modelId="{9FE2E1C1-8ADA-4948-8F9E-A8AD717719EB}" type="presParOf" srcId="{048F2AE3-0AC7-4FC0-A974-1177524AA8BA}" destId="{05176D5D-4246-4BEA-AAD8-6CC367D4000B}" srcOrd="7" destOrd="0" presId="urn:microsoft.com/office/officeart/2005/8/layout/radial4"/>
    <dgm:cxn modelId="{EABF657B-C43F-4222-AF0D-1735A860B535}" type="presParOf" srcId="{048F2AE3-0AC7-4FC0-A974-1177524AA8BA}" destId="{C7664B3B-F078-4A65-BF30-B9E89BA83941}" srcOrd="8" destOrd="0" presId="urn:microsoft.com/office/officeart/2005/8/layout/radial4"/>
    <dgm:cxn modelId="{22EFC12E-1BA6-4CBF-9893-A07BB213288E}" type="presParOf" srcId="{048F2AE3-0AC7-4FC0-A974-1177524AA8BA}" destId="{6643135A-D6B9-4D16-876B-533856BAEA8A}" srcOrd="9" destOrd="0" presId="urn:microsoft.com/office/officeart/2005/8/layout/radial4"/>
    <dgm:cxn modelId="{396C5E81-D66C-49A6-8616-9F2331B7AF01}" type="presParOf" srcId="{048F2AE3-0AC7-4FC0-A974-1177524AA8BA}" destId="{45355119-AFB5-4BCA-82C6-FA11FF643ABF}" srcOrd="10" destOrd="0" presId="urn:microsoft.com/office/officeart/2005/8/layout/radial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9665036-D5C4-4D8F-9F19-4F1B348BB6EB}">
      <dsp:nvSpPr>
        <dsp:cNvPr id="0" name=""/>
        <dsp:cNvSpPr/>
      </dsp:nvSpPr>
      <dsp:spPr>
        <a:xfrm>
          <a:off x="1957017" y="2117978"/>
          <a:ext cx="1356283" cy="135628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/>
            <a:t>UNCEBTS</a:t>
          </a:r>
        </a:p>
      </dsp:txBody>
      <dsp:txXfrm>
        <a:off x="2155640" y="2316601"/>
        <a:ext cx="959037" cy="959037"/>
      </dsp:txXfrm>
    </dsp:sp>
    <dsp:sp modelId="{C13BC077-BFAB-4304-A4B9-A1EAD36D939B}">
      <dsp:nvSpPr>
        <dsp:cNvPr id="0" name=""/>
        <dsp:cNvSpPr/>
      </dsp:nvSpPr>
      <dsp:spPr>
        <a:xfrm rot="10800000">
          <a:off x="644638" y="2602850"/>
          <a:ext cx="1240198" cy="386540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6A9A877-5447-4179-BB0A-2D0195438DC9}">
      <dsp:nvSpPr>
        <dsp:cNvPr id="0" name=""/>
        <dsp:cNvSpPr/>
      </dsp:nvSpPr>
      <dsp:spPr>
        <a:xfrm>
          <a:off x="403" y="2280732"/>
          <a:ext cx="1288469" cy="103077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Methodology</a:t>
          </a:r>
        </a:p>
      </dsp:txBody>
      <dsp:txXfrm>
        <a:off x="30593" y="2310922"/>
        <a:ext cx="1228089" cy="970395"/>
      </dsp:txXfrm>
    </dsp:sp>
    <dsp:sp modelId="{CAEB765D-3284-4565-AE5F-0934731AB8B5}">
      <dsp:nvSpPr>
        <dsp:cNvPr id="0" name=""/>
        <dsp:cNvSpPr/>
      </dsp:nvSpPr>
      <dsp:spPr>
        <a:xfrm rot="13500000">
          <a:off x="1046025" y="1633815"/>
          <a:ext cx="1240198" cy="386540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9B1E2DC-6F25-4A2B-9B0C-58BDBD91291E}">
      <dsp:nvSpPr>
        <dsp:cNvPr id="0" name=""/>
        <dsp:cNvSpPr/>
      </dsp:nvSpPr>
      <dsp:spPr>
        <a:xfrm>
          <a:off x="583413" y="873221"/>
          <a:ext cx="1288469" cy="103077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Data</a:t>
          </a:r>
        </a:p>
      </dsp:txBody>
      <dsp:txXfrm>
        <a:off x="613603" y="903411"/>
        <a:ext cx="1228089" cy="970395"/>
      </dsp:txXfrm>
    </dsp:sp>
    <dsp:sp modelId="{726EE5DB-6486-4D4D-8D10-D670CC56CBE2}">
      <dsp:nvSpPr>
        <dsp:cNvPr id="0" name=""/>
        <dsp:cNvSpPr/>
      </dsp:nvSpPr>
      <dsp:spPr>
        <a:xfrm rot="16200000">
          <a:off x="2015059" y="1232428"/>
          <a:ext cx="1240198" cy="386540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84F18DF-C3DB-4F63-9D3C-38E210FB4E61}">
      <dsp:nvSpPr>
        <dsp:cNvPr id="0" name=""/>
        <dsp:cNvSpPr/>
      </dsp:nvSpPr>
      <dsp:spPr>
        <a:xfrm>
          <a:off x="1990924" y="290211"/>
          <a:ext cx="1288469" cy="103077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Coordination</a:t>
          </a:r>
        </a:p>
      </dsp:txBody>
      <dsp:txXfrm>
        <a:off x="2021114" y="320401"/>
        <a:ext cx="1228089" cy="970395"/>
      </dsp:txXfrm>
    </dsp:sp>
    <dsp:sp modelId="{05176D5D-4246-4BEA-AAD8-6CC367D4000B}">
      <dsp:nvSpPr>
        <dsp:cNvPr id="0" name=""/>
        <dsp:cNvSpPr/>
      </dsp:nvSpPr>
      <dsp:spPr>
        <a:xfrm rot="18900000">
          <a:off x="2984094" y="1633815"/>
          <a:ext cx="1240198" cy="386540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7664B3B-F078-4A65-BF30-B9E89BA83941}">
      <dsp:nvSpPr>
        <dsp:cNvPr id="0" name=""/>
        <dsp:cNvSpPr/>
      </dsp:nvSpPr>
      <dsp:spPr>
        <a:xfrm>
          <a:off x="3398435" y="873221"/>
          <a:ext cx="1288469" cy="103077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Capacity building</a:t>
          </a:r>
        </a:p>
      </dsp:txBody>
      <dsp:txXfrm>
        <a:off x="3428625" y="903411"/>
        <a:ext cx="1228089" cy="970395"/>
      </dsp:txXfrm>
    </dsp:sp>
    <dsp:sp modelId="{6643135A-D6B9-4D16-876B-533856BAEA8A}">
      <dsp:nvSpPr>
        <dsp:cNvPr id="0" name=""/>
        <dsp:cNvSpPr/>
      </dsp:nvSpPr>
      <dsp:spPr>
        <a:xfrm>
          <a:off x="3385481" y="2602850"/>
          <a:ext cx="1240198" cy="386540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5355119-AFB5-4BCA-82C6-FA11FF643ABF}">
      <dsp:nvSpPr>
        <dsp:cNvPr id="0" name=""/>
        <dsp:cNvSpPr/>
      </dsp:nvSpPr>
      <dsp:spPr>
        <a:xfrm>
          <a:off x="3981445" y="2280732"/>
          <a:ext cx="1288469" cy="103077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Communication</a:t>
          </a:r>
        </a:p>
      </dsp:txBody>
      <dsp:txXfrm>
        <a:off x="4011635" y="2310922"/>
        <a:ext cx="1228089" cy="97039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PH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625B278-4F60-4996-80B5-EE2EB36ED605}" type="datetimeFigureOut">
              <a:rPr lang="en-PH" smtClean="0"/>
              <a:t>05/03/2024</a:t>
            </a:fld>
            <a:endParaRPr lang="en-PH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PH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P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P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59E3EA2-7B88-46FC-B376-8D233EA6D08C}" type="slidenum">
              <a:rPr lang="en-PH" smtClean="0"/>
              <a:t>‹#›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18359374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410209" lvl="1" indent="-205105">
              <a:lnSpc>
                <a:spcPts val="3381"/>
              </a:lnSpc>
              <a:buFont typeface="Arial"/>
              <a:buChar char="•"/>
            </a:pPr>
            <a:r>
              <a:rPr lang="en-US" sz="1200" dirty="0">
                <a:solidFill>
                  <a:srgbClr val="0B1320"/>
                </a:solidFill>
                <a:latin typeface="Montserrat"/>
              </a:rPr>
              <a:t>Possible limitations of the current traditional data sources;</a:t>
            </a:r>
          </a:p>
          <a:p>
            <a:pPr marL="410209" lvl="1" indent="-205105">
              <a:lnSpc>
                <a:spcPts val="3381"/>
              </a:lnSpc>
              <a:buFont typeface="Arial"/>
              <a:buChar char="•"/>
            </a:pPr>
            <a:r>
              <a:rPr lang="en-US" sz="1200" dirty="0">
                <a:solidFill>
                  <a:srgbClr val="0B1320"/>
                </a:solidFill>
                <a:latin typeface="Montserrat"/>
              </a:rPr>
              <a:t>Accounting for e-commerce in the CPI and PPI.</a:t>
            </a:r>
          </a:p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01754FC-F2FB-4B81-B4A1-70E5C15245C4}" type="slidenum">
              <a:rPr lang="en-CA" smtClean="0"/>
              <a:t>9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5870519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id="{57D8C479-5C08-CF48-810A-1BDAE77499B4}"/>
              </a:ext>
            </a:extLst>
          </p:cNvPr>
          <p:cNvSpPr/>
          <p:nvPr userDrawn="1"/>
        </p:nvSpPr>
        <p:spPr>
          <a:xfrm>
            <a:off x="-2524" y="0"/>
            <a:ext cx="6401618" cy="138755"/>
          </a:xfrm>
          <a:prstGeom prst="rect">
            <a:avLst/>
          </a:prstGeom>
          <a:solidFill>
            <a:srgbClr val="D7EDF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6812B8C-FF92-3748-8E7F-F7BFE151B9A8}"/>
              </a:ext>
            </a:extLst>
          </p:cNvPr>
          <p:cNvSpPr/>
          <p:nvPr userDrawn="1"/>
        </p:nvSpPr>
        <p:spPr>
          <a:xfrm>
            <a:off x="0" y="181680"/>
            <a:ext cx="9144000" cy="5857876"/>
          </a:xfrm>
          <a:prstGeom prst="rect">
            <a:avLst/>
          </a:prstGeom>
          <a:solidFill>
            <a:srgbClr val="01719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>
            <a:normAutofit/>
          </a:bodyPr>
          <a:lstStyle>
            <a:lvl1pPr algn="ctr">
              <a:defRPr sz="4000" b="1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848632"/>
            <a:ext cx="6858000" cy="1409167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80ACBC-9F14-7143-8C4E-1956D115DE83}" type="datetimeFigureOut">
              <a:rPr lang="en-US" smtClean="0"/>
              <a:t>05/03/2024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A255660C-8DDE-1046-8401-EEC5FBFF18F3}" type="slidenum">
              <a:rPr lang="en-US" smtClean="0"/>
              <a:t>‹#›</a:t>
            </a:fld>
            <a:endParaRPr lang="en-US"/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25D46178-5067-7E45-9E9C-85314B7EB9EE}"/>
              </a:ext>
            </a:extLst>
          </p:cNvPr>
          <p:cNvCxnSpPr>
            <a:cxnSpLocks/>
          </p:cNvCxnSpPr>
          <p:nvPr userDrawn="1"/>
        </p:nvCxnSpPr>
        <p:spPr>
          <a:xfrm>
            <a:off x="3561644" y="3668008"/>
            <a:ext cx="2020711" cy="0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177621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>
                <a:solidFill>
                  <a:srgbClr val="01719D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80ACBC-9F14-7143-8C4E-1956D115DE83}" type="datetimeFigureOut">
              <a:rPr lang="en-US" smtClean="0"/>
              <a:t>05/03/2024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A255660C-8DDE-1046-8401-EEC5FBFF18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1233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01719D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80ACBC-9F14-7143-8C4E-1956D115DE83}" type="datetimeFigureOut">
              <a:rPr lang="en-US" smtClean="0"/>
              <a:t>05/03/2024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A255660C-8DDE-1046-8401-EEC5FBFF18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021214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>
            <a:lvl1pPr>
              <a:defRPr>
                <a:solidFill>
                  <a:srgbClr val="01719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80ACBC-9F14-7143-8C4E-1956D115DE83}" type="datetimeFigureOut">
              <a:rPr lang="en-US" smtClean="0"/>
              <a:t>05/03/2024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A255660C-8DDE-1046-8401-EEC5FBFF18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16185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Inhoud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dianumm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algn="ctr"/>
            <a:fld id="{845CA951-4815-4987-9CD6-BB5D6648C0B5}" type="slidenum">
              <a:rPr lang="nl-NL" sz="1200" smtClean="0"/>
              <a:pPr algn="ctr"/>
              <a:t>‹#›</a:t>
            </a:fld>
            <a:endParaRPr lang="nl-NL" sz="1200" dirty="0"/>
          </a:p>
        </p:txBody>
      </p:sp>
      <p:sp>
        <p:nvSpPr>
          <p:cNvPr id="10" name="Tijdelijke aanduiding voor tekst 9"/>
          <p:cNvSpPr>
            <a:spLocks noGrp="1"/>
          </p:cNvSpPr>
          <p:nvPr>
            <p:ph type="body" sz="quarter" idx="11" hasCustomPrompt="1"/>
          </p:nvPr>
        </p:nvSpPr>
        <p:spPr>
          <a:xfrm>
            <a:off x="467544" y="1316765"/>
            <a:ext cx="7632848" cy="4896544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400" spc="40" baseline="0">
                <a:solidFill>
                  <a:srgbClr val="271D6C"/>
                </a:solidFill>
                <a:latin typeface="Calibri" pitchFamily="34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nl-NL" dirty="0"/>
              <a:t>Tekst</a:t>
            </a:r>
          </a:p>
        </p:txBody>
      </p:sp>
      <p:sp>
        <p:nvSpPr>
          <p:cNvPr id="13" name="Tijdelijke aanduiding voor tekst 9"/>
          <p:cNvSpPr>
            <a:spLocks noGrp="1"/>
          </p:cNvSpPr>
          <p:nvPr>
            <p:ph type="body" sz="quarter" idx="14" hasCustomPrompt="1"/>
          </p:nvPr>
        </p:nvSpPr>
        <p:spPr>
          <a:xfrm>
            <a:off x="467544" y="452669"/>
            <a:ext cx="7632848" cy="67207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000" b="1" i="0" spc="60" baseline="0">
                <a:solidFill>
                  <a:srgbClr val="00A1CD"/>
                </a:solidFill>
                <a:latin typeface="Calibri" pitchFamily="34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nl-NL" dirty="0"/>
              <a:t>Titel 1 regel</a:t>
            </a:r>
          </a:p>
        </p:txBody>
      </p:sp>
    </p:spTree>
    <p:extLst>
      <p:ext uri="{BB962C8B-B14F-4D97-AF65-F5344CB8AC3E}">
        <p14:creationId xmlns:p14="http://schemas.microsoft.com/office/powerpoint/2010/main" val="231535702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da-DK" dirty="0"/>
              <a:t>Tilføj overskrift</a:t>
            </a:r>
          </a:p>
        </p:txBody>
      </p:sp>
      <p:sp>
        <p:nvSpPr>
          <p:cNvPr id="6" name="Text Placeholder 2"/>
          <p:cNvSpPr>
            <a:spLocks noGrp="1"/>
          </p:cNvSpPr>
          <p:nvPr>
            <p:ph idx="1" hasCustomPrompt="1"/>
          </p:nvPr>
        </p:nvSpPr>
        <p:spPr>
          <a:xfrm>
            <a:off x="317898" y="1341438"/>
            <a:ext cx="8508206" cy="50038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spcBef>
                <a:spcPts val="450"/>
              </a:spcBef>
              <a:spcAft>
                <a:spcPts val="450"/>
              </a:spcAft>
              <a:defRPr baseline="0"/>
            </a:lvl1pPr>
            <a:lvl2pPr>
              <a:spcBef>
                <a:spcPts val="450"/>
              </a:spcBef>
              <a:spcAft>
                <a:spcPts val="450"/>
              </a:spcAft>
              <a:defRPr/>
            </a:lvl2pPr>
          </a:lstStyle>
          <a:p>
            <a:pPr lvl="0"/>
            <a:r>
              <a:rPr lang="da-DK" dirty="0"/>
              <a:t>Tilføj tekst</a:t>
            </a:r>
          </a:p>
          <a:p>
            <a:pPr lvl="1"/>
            <a:r>
              <a:rPr lang="da-DK" dirty="0"/>
              <a:t>Andet niveau</a:t>
            </a:r>
          </a:p>
        </p:txBody>
      </p:sp>
    </p:spTree>
    <p:extLst>
      <p:ext uri="{BB962C8B-B14F-4D97-AF65-F5344CB8AC3E}">
        <p14:creationId xmlns:p14="http://schemas.microsoft.com/office/powerpoint/2010/main" val="33902724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>
                <a:solidFill>
                  <a:srgbClr val="01719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80ACBC-9F14-7143-8C4E-1956D115DE83}" type="datetimeFigureOut">
              <a:rPr lang="en-US" smtClean="0"/>
              <a:t>05/03/2024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A255660C-8DDE-1046-8401-EEC5FBFF18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80715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678670"/>
          </a:xfrm>
        </p:spPr>
        <p:txBody>
          <a:bodyPr>
            <a:normAutofit/>
          </a:bodyPr>
          <a:lstStyle>
            <a:lvl1pPr>
              <a:defRPr sz="3600">
                <a:solidFill>
                  <a:srgbClr val="01719D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242204"/>
            <a:ext cx="7886700" cy="493475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80ACBC-9F14-7143-8C4E-1956D115DE83}" type="datetimeFigureOut">
              <a:rPr lang="en-US" smtClean="0"/>
              <a:t>05/03/2024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A255660C-8DDE-1046-8401-EEC5FBFF18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17576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01719D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80ACBC-9F14-7143-8C4E-1956D115DE83}" type="datetimeFigureOut">
              <a:rPr lang="en-US" smtClean="0"/>
              <a:t>05/03/2024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A255660C-8DDE-1046-8401-EEC5FBFF18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91773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01719D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80ACBC-9F14-7143-8C4E-1956D115DE83}" type="datetimeFigureOut">
              <a:rPr lang="en-US" smtClean="0"/>
              <a:t>05/03/2024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A255660C-8DDE-1046-8401-EEC5FBFF18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42452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80ACBC-9F14-7143-8C4E-1956D115DE83}" type="datetimeFigureOut">
              <a:rPr lang="en-US" smtClean="0"/>
              <a:t>05/03/2024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A255660C-8DDE-1046-8401-EEC5FBFF18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01466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01719D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80ACBC-9F14-7143-8C4E-1956D115DE83}" type="datetimeFigureOut">
              <a:rPr lang="en-US" smtClean="0"/>
              <a:t>05/03/2024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A255660C-8DDE-1046-8401-EEC5FBFF18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78192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80ACBC-9F14-7143-8C4E-1956D115DE83}" type="datetimeFigureOut">
              <a:rPr lang="en-US" smtClean="0"/>
              <a:t>05/03/2024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A255660C-8DDE-1046-8401-EEC5FBFF18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03615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>
                <a:solidFill>
                  <a:srgbClr val="01719D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80ACBC-9F14-7143-8C4E-1956D115DE83}" type="datetimeFigureOut">
              <a:rPr lang="en-US" smtClean="0"/>
              <a:t>05/03/2024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A255660C-8DDE-1046-8401-EEC5FBFF18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99222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fld id="{AF80ACBC-9F14-7143-8C4E-1956D115DE83}" type="datetimeFigureOut">
              <a:rPr lang="en-US" smtClean="0"/>
              <a:pPr/>
              <a:t>05/03/2024</a:t>
            </a:fld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0D4131B3-73A5-124D-B003-267D766B3145}"/>
              </a:ext>
            </a:extLst>
          </p:cNvPr>
          <p:cNvSpPr/>
          <p:nvPr userDrawn="1"/>
        </p:nvSpPr>
        <p:spPr>
          <a:xfrm>
            <a:off x="0" y="0"/>
            <a:ext cx="6401617" cy="132588"/>
          </a:xfrm>
          <a:prstGeom prst="rect">
            <a:avLst/>
          </a:prstGeom>
          <a:solidFill>
            <a:srgbClr val="01719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+mn-lt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A7C6DB04-4620-8146-A4A3-3E5AC48EF5FA}"/>
              </a:ext>
            </a:extLst>
          </p:cNvPr>
          <p:cNvSpPr/>
          <p:nvPr userDrawn="1"/>
        </p:nvSpPr>
        <p:spPr>
          <a:xfrm>
            <a:off x="8809383" y="-3936"/>
            <a:ext cx="334617" cy="136524"/>
          </a:xfrm>
          <a:prstGeom prst="rect">
            <a:avLst/>
          </a:prstGeom>
          <a:solidFill>
            <a:srgbClr val="E0198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+mn-lt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226D3B29-0611-6247-8B10-5E9BE6965831}"/>
              </a:ext>
            </a:extLst>
          </p:cNvPr>
          <p:cNvSpPr/>
          <p:nvPr userDrawn="1"/>
        </p:nvSpPr>
        <p:spPr>
          <a:xfrm>
            <a:off x="8417614" y="-3936"/>
            <a:ext cx="334617" cy="136524"/>
          </a:xfrm>
          <a:prstGeom prst="rect">
            <a:avLst/>
          </a:prstGeom>
          <a:solidFill>
            <a:srgbClr val="EF412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+mn-lt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63008242-6FC0-CB46-B417-C45923211FA9}"/>
              </a:ext>
            </a:extLst>
          </p:cNvPr>
          <p:cNvSpPr/>
          <p:nvPr userDrawn="1"/>
        </p:nvSpPr>
        <p:spPr>
          <a:xfrm>
            <a:off x="8025845" y="-3936"/>
            <a:ext cx="334617" cy="136524"/>
          </a:xfrm>
          <a:prstGeom prst="rect">
            <a:avLst/>
          </a:prstGeom>
          <a:solidFill>
            <a:srgbClr val="F36D2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+mn-lt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D47A9990-D042-3F48-8A9F-B37EA801BA61}"/>
              </a:ext>
            </a:extLst>
          </p:cNvPr>
          <p:cNvSpPr/>
          <p:nvPr userDrawn="1"/>
        </p:nvSpPr>
        <p:spPr>
          <a:xfrm>
            <a:off x="7634076" y="-3936"/>
            <a:ext cx="334617" cy="136524"/>
          </a:xfrm>
          <a:prstGeom prst="rect">
            <a:avLst/>
          </a:prstGeom>
          <a:solidFill>
            <a:srgbClr val="FDB71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+mn-lt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BC761A8B-9370-004C-A186-F9D78441A4F7}"/>
              </a:ext>
            </a:extLst>
          </p:cNvPr>
          <p:cNvSpPr/>
          <p:nvPr userDrawn="1"/>
        </p:nvSpPr>
        <p:spPr>
          <a:xfrm>
            <a:off x="7242307" y="-3936"/>
            <a:ext cx="334617" cy="136524"/>
          </a:xfrm>
          <a:prstGeom prst="rect">
            <a:avLst/>
          </a:prstGeom>
          <a:solidFill>
            <a:srgbClr val="3DAD4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+mn-lt"/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DD09A5CC-5741-DC44-A440-930BE2452F25}"/>
              </a:ext>
            </a:extLst>
          </p:cNvPr>
          <p:cNvSpPr/>
          <p:nvPr userDrawn="1"/>
        </p:nvSpPr>
        <p:spPr>
          <a:xfrm>
            <a:off x="6850538" y="-3936"/>
            <a:ext cx="334617" cy="136524"/>
          </a:xfrm>
          <a:prstGeom prst="rect">
            <a:avLst/>
          </a:prstGeom>
          <a:solidFill>
            <a:srgbClr val="03ACD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+mn-lt"/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A150675E-C578-DB4B-8857-D5C0DC68B0E1}"/>
              </a:ext>
            </a:extLst>
          </p:cNvPr>
          <p:cNvSpPr/>
          <p:nvPr userDrawn="1"/>
        </p:nvSpPr>
        <p:spPr>
          <a:xfrm>
            <a:off x="6458769" y="-3936"/>
            <a:ext cx="334617" cy="136524"/>
          </a:xfrm>
          <a:prstGeom prst="rect">
            <a:avLst/>
          </a:prstGeom>
          <a:solidFill>
            <a:srgbClr val="00548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+mn-lt"/>
            </a:endParaRPr>
          </a:p>
        </p:txBody>
      </p:sp>
      <p:pic>
        <p:nvPicPr>
          <p:cNvPr id="20" name="Picture 1"/>
          <p:cNvPicPr/>
          <p:nvPr userDrawn="1"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20844" y="6186894"/>
            <a:ext cx="550625" cy="662480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Afbeelding 4"/>
          <p:cNvPicPr>
            <a:picLocks noChangeAspect="1"/>
          </p:cNvPicPr>
          <p:nvPr userDrawn="1"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93386" y="6158980"/>
            <a:ext cx="1635244" cy="7316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47828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7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  <p:sldLayoutId id="2147483671" r:id="rId12"/>
    <p:sldLayoutId id="2147483673" r:id="rId13"/>
    <p:sldLayoutId id="2147483674" r:id="rId1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+mn-lt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114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114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114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114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114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image" Target="../media/image6.svg"/><Relationship Id="rId7" Type="http://schemas.openxmlformats.org/officeDocument/2006/relationships/image" Target="../media/image10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8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Relationship Id="rId9" Type="http://schemas.openxmlformats.org/officeDocument/2006/relationships/image" Target="../media/image12.sv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image" Target="../media/image6.svg"/><Relationship Id="rId7" Type="http://schemas.openxmlformats.org/officeDocument/2006/relationships/image" Target="../media/image10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8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Relationship Id="rId9" Type="http://schemas.openxmlformats.org/officeDocument/2006/relationships/image" Target="../media/image12.sv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10" Type="http://schemas.openxmlformats.org/officeDocument/2006/relationships/image" Target="../media/image12.svg"/><Relationship Id="rId4" Type="http://schemas.openxmlformats.org/officeDocument/2006/relationships/image" Target="../media/image6.svg"/><Relationship Id="rId9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Regional Course on </a:t>
            </a:r>
            <a:br>
              <a:rPr lang="nl-NL" dirty="0"/>
            </a:br>
            <a:r>
              <a:rPr lang="en-US" dirty="0"/>
              <a:t>Statistical Business Registers</a:t>
            </a:r>
            <a:br>
              <a:rPr lang="nl-NL" dirty="0"/>
            </a:br>
            <a:endParaRPr lang="nl-NL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nl-NL" dirty="0" err="1"/>
              <a:t>Section</a:t>
            </a:r>
            <a:r>
              <a:rPr lang="nl-NL" dirty="0"/>
              <a:t> 1: </a:t>
            </a:r>
            <a:r>
              <a:rPr lang="nl-NL" dirty="0" err="1"/>
              <a:t>Introduction</a:t>
            </a:r>
            <a:r>
              <a:rPr lang="nl-NL" dirty="0"/>
              <a:t> </a:t>
            </a:r>
            <a:r>
              <a:rPr lang="nl-NL" dirty="0" err="1"/>
              <a:t>to</a:t>
            </a:r>
            <a:r>
              <a:rPr lang="nl-NL" dirty="0"/>
              <a:t> the UNCEBTS</a:t>
            </a:r>
          </a:p>
        </p:txBody>
      </p:sp>
    </p:spTree>
    <p:extLst>
      <p:ext uri="{BB962C8B-B14F-4D97-AF65-F5344CB8AC3E}">
        <p14:creationId xmlns:p14="http://schemas.microsoft.com/office/powerpoint/2010/main" val="386583665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489666" y="1262454"/>
            <a:ext cx="5954653" cy="104092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2744"/>
              </a:lnSpc>
            </a:pPr>
            <a:r>
              <a:rPr lang="en-US" sz="2800">
                <a:solidFill>
                  <a:srgbClr val="213550"/>
                </a:solidFill>
                <a:latin typeface="Montserrat Bold"/>
              </a:rPr>
              <a:t>HIGHLIGHTS OF THE PROPOSED WORKPLAN (CONT’D)</a:t>
            </a:r>
          </a:p>
        </p:txBody>
      </p:sp>
      <p:sp>
        <p:nvSpPr>
          <p:cNvPr id="3" name="TextBox 3"/>
          <p:cNvSpPr txBox="1"/>
          <p:nvPr/>
        </p:nvSpPr>
        <p:spPr>
          <a:xfrm>
            <a:off x="2600804" y="2530788"/>
            <a:ext cx="4456770" cy="41158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691"/>
              </a:lnSpc>
            </a:pPr>
            <a:r>
              <a:rPr lang="en-US" sz="949">
                <a:solidFill>
                  <a:srgbClr val="0B1320"/>
                </a:solidFill>
                <a:latin typeface="Montserrat"/>
              </a:rPr>
              <a:t>Understanding the structure of large multinational enterprise (MNE) groups and their impact on globalization and digitalization statistics.</a:t>
            </a:r>
          </a:p>
        </p:txBody>
      </p:sp>
      <p:sp>
        <p:nvSpPr>
          <p:cNvPr id="4" name="TextBox 4"/>
          <p:cNvSpPr txBox="1"/>
          <p:nvPr/>
        </p:nvSpPr>
        <p:spPr>
          <a:xfrm>
            <a:off x="1341292" y="2545076"/>
            <a:ext cx="1140919" cy="29591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2450"/>
              </a:lnSpc>
            </a:pPr>
            <a:r>
              <a:rPr lang="en-US" sz="1750">
                <a:solidFill>
                  <a:srgbClr val="0B1320"/>
                </a:solidFill>
                <a:latin typeface="Montserrat Bold"/>
              </a:rPr>
              <a:t>Action 2</a:t>
            </a:r>
          </a:p>
        </p:txBody>
      </p:sp>
      <p:grpSp>
        <p:nvGrpSpPr>
          <p:cNvPr id="5" name="Group 5"/>
          <p:cNvGrpSpPr/>
          <p:nvPr/>
        </p:nvGrpSpPr>
        <p:grpSpPr>
          <a:xfrm rot="9261838">
            <a:off x="8380094" y="-267623"/>
            <a:ext cx="1790280" cy="5160238"/>
            <a:chOff x="0" y="0"/>
            <a:chExt cx="943028" cy="2718150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943028" cy="2718150"/>
            </a:xfrm>
            <a:custGeom>
              <a:avLst/>
              <a:gdLst/>
              <a:ahLst/>
              <a:cxnLst/>
              <a:rect l="l" t="t" r="r" b="b"/>
              <a:pathLst>
                <a:path w="943028" h="2718150">
                  <a:moveTo>
                    <a:pt x="0" y="0"/>
                  </a:moveTo>
                  <a:lnTo>
                    <a:pt x="943028" y="0"/>
                  </a:lnTo>
                  <a:lnTo>
                    <a:pt x="943028" y="2718150"/>
                  </a:lnTo>
                  <a:lnTo>
                    <a:pt x="0" y="2718150"/>
                  </a:lnTo>
                  <a:close/>
                </a:path>
              </a:pathLst>
            </a:custGeom>
            <a:solidFill>
              <a:srgbClr val="497183"/>
            </a:solidFill>
          </p:spPr>
          <p:txBody>
            <a:bodyPr/>
            <a:lstStyle/>
            <a:p>
              <a:endParaRPr lang="en-US" sz="900"/>
            </a:p>
          </p:txBody>
        </p:sp>
        <p:sp>
          <p:nvSpPr>
            <p:cNvPr id="7" name="TextBox 7"/>
            <p:cNvSpPr txBox="1"/>
            <p:nvPr/>
          </p:nvSpPr>
          <p:spPr>
            <a:xfrm>
              <a:off x="0" y="-47625"/>
              <a:ext cx="812800" cy="860425"/>
            </a:xfrm>
            <a:prstGeom prst="rect">
              <a:avLst/>
            </a:prstGeom>
          </p:spPr>
          <p:txBody>
            <a:bodyPr lIns="25400" tIns="25400" rIns="25400" bIns="25400" rtlCol="0" anchor="ctr"/>
            <a:lstStyle/>
            <a:p>
              <a:pPr algn="ctr">
                <a:lnSpc>
                  <a:spcPts val="1330"/>
                </a:lnSpc>
              </a:pPr>
              <a:endParaRPr sz="900"/>
            </a:p>
          </p:txBody>
        </p:sp>
      </p:grpSp>
      <p:grpSp>
        <p:nvGrpSpPr>
          <p:cNvPr id="8" name="Group 8"/>
          <p:cNvGrpSpPr/>
          <p:nvPr/>
        </p:nvGrpSpPr>
        <p:grpSpPr>
          <a:xfrm rot="-8914360">
            <a:off x="5339810" y="-1103431"/>
            <a:ext cx="4046588" cy="2750532"/>
            <a:chOff x="0" y="0"/>
            <a:chExt cx="2131536" cy="1448840"/>
          </a:xfrm>
        </p:grpSpPr>
        <p:sp>
          <p:nvSpPr>
            <p:cNvPr id="9" name="Freeform 9"/>
            <p:cNvSpPr/>
            <p:nvPr/>
          </p:nvSpPr>
          <p:spPr>
            <a:xfrm>
              <a:off x="0" y="0"/>
              <a:ext cx="2131536" cy="1448840"/>
            </a:xfrm>
            <a:custGeom>
              <a:avLst/>
              <a:gdLst/>
              <a:ahLst/>
              <a:cxnLst/>
              <a:rect l="l" t="t" r="r" b="b"/>
              <a:pathLst>
                <a:path w="2131536" h="1448840">
                  <a:moveTo>
                    <a:pt x="0" y="0"/>
                  </a:moveTo>
                  <a:lnTo>
                    <a:pt x="2131536" y="0"/>
                  </a:lnTo>
                  <a:lnTo>
                    <a:pt x="2131536" y="1448840"/>
                  </a:lnTo>
                  <a:lnTo>
                    <a:pt x="0" y="1448840"/>
                  </a:lnTo>
                  <a:close/>
                </a:path>
              </a:pathLst>
            </a:custGeom>
            <a:solidFill>
              <a:srgbClr val="213550"/>
            </a:solidFill>
          </p:spPr>
          <p:txBody>
            <a:bodyPr/>
            <a:lstStyle/>
            <a:p>
              <a:endParaRPr lang="en-US" sz="900"/>
            </a:p>
          </p:txBody>
        </p:sp>
        <p:sp>
          <p:nvSpPr>
            <p:cNvPr id="10" name="TextBox 10"/>
            <p:cNvSpPr txBox="1"/>
            <p:nvPr/>
          </p:nvSpPr>
          <p:spPr>
            <a:xfrm>
              <a:off x="0" y="-47625"/>
              <a:ext cx="812800" cy="860425"/>
            </a:xfrm>
            <a:prstGeom prst="rect">
              <a:avLst/>
            </a:prstGeom>
          </p:spPr>
          <p:txBody>
            <a:bodyPr lIns="25400" tIns="25400" rIns="25400" bIns="25400" rtlCol="0" anchor="ctr"/>
            <a:lstStyle/>
            <a:p>
              <a:pPr algn="ctr">
                <a:lnSpc>
                  <a:spcPts val="1330"/>
                </a:lnSpc>
              </a:pPr>
              <a:endParaRPr sz="900"/>
            </a:p>
          </p:txBody>
        </p:sp>
      </p:grpSp>
      <p:sp>
        <p:nvSpPr>
          <p:cNvPr id="11" name="Freeform 11"/>
          <p:cNvSpPr/>
          <p:nvPr/>
        </p:nvSpPr>
        <p:spPr>
          <a:xfrm rot="-2880474" flipH="1" flipV="1">
            <a:off x="7362724" y="-931933"/>
            <a:ext cx="2189839" cy="3451886"/>
          </a:xfrm>
          <a:custGeom>
            <a:avLst/>
            <a:gdLst/>
            <a:ahLst/>
            <a:cxnLst/>
            <a:rect l="l" t="t" r="r" b="b"/>
            <a:pathLst>
              <a:path w="4379678" h="6903771">
                <a:moveTo>
                  <a:pt x="4379678" y="6903772"/>
                </a:moveTo>
                <a:lnTo>
                  <a:pt x="0" y="6903772"/>
                </a:lnTo>
                <a:lnTo>
                  <a:pt x="0" y="0"/>
                </a:lnTo>
                <a:lnTo>
                  <a:pt x="4379678" y="0"/>
                </a:lnTo>
                <a:lnTo>
                  <a:pt x="4379678" y="6903772"/>
                </a:lnTo>
                <a:close/>
              </a:path>
            </a:pathLst>
          </a:custGeom>
          <a:blipFill>
            <a:blip r:embed="rId2">
              <a:alphaModFix amt="64000"/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r="-61881"/>
            </a:stretch>
          </a:blipFill>
        </p:spPr>
        <p:txBody>
          <a:bodyPr/>
          <a:lstStyle/>
          <a:p>
            <a:endParaRPr lang="en-US" sz="900"/>
          </a:p>
        </p:txBody>
      </p:sp>
      <p:grpSp>
        <p:nvGrpSpPr>
          <p:cNvPr id="12" name="Group 12"/>
          <p:cNvGrpSpPr/>
          <p:nvPr/>
        </p:nvGrpSpPr>
        <p:grpSpPr>
          <a:xfrm>
            <a:off x="-240905" y="5392969"/>
            <a:ext cx="9832752" cy="1554404"/>
            <a:chOff x="0" y="0"/>
            <a:chExt cx="5179392" cy="818781"/>
          </a:xfrm>
        </p:grpSpPr>
        <p:sp>
          <p:nvSpPr>
            <p:cNvPr id="13" name="Freeform 13"/>
            <p:cNvSpPr/>
            <p:nvPr/>
          </p:nvSpPr>
          <p:spPr>
            <a:xfrm>
              <a:off x="0" y="0"/>
              <a:ext cx="5179392" cy="818781"/>
            </a:xfrm>
            <a:custGeom>
              <a:avLst/>
              <a:gdLst/>
              <a:ahLst/>
              <a:cxnLst/>
              <a:rect l="l" t="t" r="r" b="b"/>
              <a:pathLst>
                <a:path w="5179392" h="818781">
                  <a:moveTo>
                    <a:pt x="0" y="0"/>
                  </a:moveTo>
                  <a:lnTo>
                    <a:pt x="5179392" y="0"/>
                  </a:lnTo>
                  <a:lnTo>
                    <a:pt x="5179392" y="818781"/>
                  </a:lnTo>
                  <a:lnTo>
                    <a:pt x="0" y="818781"/>
                  </a:lnTo>
                  <a:close/>
                </a:path>
              </a:pathLst>
            </a:custGeom>
            <a:solidFill>
              <a:srgbClr val="497183"/>
            </a:solidFill>
          </p:spPr>
          <p:txBody>
            <a:bodyPr/>
            <a:lstStyle/>
            <a:p>
              <a:endParaRPr lang="en-US" sz="900"/>
            </a:p>
          </p:txBody>
        </p:sp>
        <p:sp>
          <p:nvSpPr>
            <p:cNvPr id="14" name="TextBox 14"/>
            <p:cNvSpPr txBox="1"/>
            <p:nvPr/>
          </p:nvSpPr>
          <p:spPr>
            <a:xfrm>
              <a:off x="0" y="-47625"/>
              <a:ext cx="812800" cy="860425"/>
            </a:xfrm>
            <a:prstGeom prst="rect">
              <a:avLst/>
            </a:prstGeom>
          </p:spPr>
          <p:txBody>
            <a:bodyPr lIns="25400" tIns="25400" rIns="25400" bIns="25400" rtlCol="0" anchor="ctr"/>
            <a:lstStyle/>
            <a:p>
              <a:pPr algn="ctr">
                <a:lnSpc>
                  <a:spcPts val="1330"/>
                </a:lnSpc>
              </a:pPr>
              <a:endParaRPr sz="900"/>
            </a:p>
          </p:txBody>
        </p:sp>
      </p:grpSp>
      <p:sp>
        <p:nvSpPr>
          <p:cNvPr id="15" name="Freeform 15"/>
          <p:cNvSpPr/>
          <p:nvPr/>
        </p:nvSpPr>
        <p:spPr>
          <a:xfrm>
            <a:off x="303689" y="5549321"/>
            <a:ext cx="2519025" cy="314707"/>
          </a:xfrm>
          <a:custGeom>
            <a:avLst/>
            <a:gdLst/>
            <a:ahLst/>
            <a:cxnLst/>
            <a:rect l="l" t="t" r="r" b="b"/>
            <a:pathLst>
              <a:path w="5038049" h="629413">
                <a:moveTo>
                  <a:pt x="0" y="0"/>
                </a:moveTo>
                <a:lnTo>
                  <a:pt x="5038049" y="0"/>
                </a:lnTo>
                <a:lnTo>
                  <a:pt x="5038049" y="629412"/>
                </a:lnTo>
                <a:lnTo>
                  <a:pt x="0" y="629412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  <p:txBody>
          <a:bodyPr/>
          <a:lstStyle/>
          <a:p>
            <a:endParaRPr lang="en-US" sz="900"/>
          </a:p>
        </p:txBody>
      </p:sp>
      <p:sp>
        <p:nvSpPr>
          <p:cNvPr id="16" name="Freeform 16"/>
          <p:cNvSpPr/>
          <p:nvPr/>
        </p:nvSpPr>
        <p:spPr>
          <a:xfrm>
            <a:off x="7635874" y="5531112"/>
            <a:ext cx="993777" cy="332915"/>
          </a:xfrm>
          <a:custGeom>
            <a:avLst/>
            <a:gdLst/>
            <a:ahLst/>
            <a:cxnLst/>
            <a:rect l="l" t="t" r="r" b="b"/>
            <a:pathLst>
              <a:path w="1987553" h="665830">
                <a:moveTo>
                  <a:pt x="0" y="0"/>
                </a:moveTo>
                <a:lnTo>
                  <a:pt x="1987553" y="0"/>
                </a:lnTo>
                <a:lnTo>
                  <a:pt x="1987553" y="665830"/>
                </a:lnTo>
                <a:lnTo>
                  <a:pt x="0" y="665830"/>
                </a:lnTo>
                <a:lnTo>
                  <a:pt x="0" y="0"/>
                </a:lnTo>
                <a:close/>
              </a:path>
            </a:pathLst>
          </a:custGeom>
          <a:blipFill>
            <a:blip r:embed="rId5"/>
            <a:stretch>
              <a:fillRect/>
            </a:stretch>
          </a:blipFill>
        </p:spPr>
        <p:txBody>
          <a:bodyPr/>
          <a:lstStyle/>
          <a:p>
            <a:endParaRPr lang="en-US" sz="900"/>
          </a:p>
        </p:txBody>
      </p:sp>
      <p:grpSp>
        <p:nvGrpSpPr>
          <p:cNvPr id="17" name="Group 17"/>
          <p:cNvGrpSpPr/>
          <p:nvPr/>
        </p:nvGrpSpPr>
        <p:grpSpPr>
          <a:xfrm>
            <a:off x="0" y="5394750"/>
            <a:ext cx="9219596" cy="606000"/>
            <a:chOff x="0" y="0"/>
            <a:chExt cx="4856412" cy="319210"/>
          </a:xfrm>
        </p:grpSpPr>
        <p:sp>
          <p:nvSpPr>
            <p:cNvPr id="18" name="Freeform 18"/>
            <p:cNvSpPr/>
            <p:nvPr/>
          </p:nvSpPr>
          <p:spPr>
            <a:xfrm>
              <a:off x="0" y="0"/>
              <a:ext cx="4856412" cy="319210"/>
            </a:xfrm>
            <a:custGeom>
              <a:avLst/>
              <a:gdLst/>
              <a:ahLst/>
              <a:cxnLst/>
              <a:rect l="l" t="t" r="r" b="b"/>
              <a:pathLst>
                <a:path w="4856412" h="319210">
                  <a:moveTo>
                    <a:pt x="0" y="0"/>
                  </a:moveTo>
                  <a:lnTo>
                    <a:pt x="4856412" y="0"/>
                  </a:lnTo>
                  <a:lnTo>
                    <a:pt x="4856412" y="319210"/>
                  </a:lnTo>
                  <a:lnTo>
                    <a:pt x="0" y="31921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en-US" sz="900"/>
            </a:p>
          </p:txBody>
        </p:sp>
        <p:sp>
          <p:nvSpPr>
            <p:cNvPr id="19" name="TextBox 19"/>
            <p:cNvSpPr txBox="1"/>
            <p:nvPr/>
          </p:nvSpPr>
          <p:spPr>
            <a:xfrm>
              <a:off x="0" y="-19050"/>
              <a:ext cx="812800" cy="831850"/>
            </a:xfrm>
            <a:prstGeom prst="rect">
              <a:avLst/>
            </a:prstGeom>
          </p:spPr>
          <p:txBody>
            <a:bodyPr lIns="25400" tIns="25400" rIns="25400" bIns="25400" rtlCol="0" anchor="ctr"/>
            <a:lstStyle/>
            <a:p>
              <a:pPr algn="ctr">
                <a:lnSpc>
                  <a:spcPts val="1625"/>
                </a:lnSpc>
              </a:pPr>
              <a:endParaRPr sz="900"/>
            </a:p>
          </p:txBody>
        </p:sp>
      </p:grpSp>
      <p:sp>
        <p:nvSpPr>
          <p:cNvPr id="20" name="Freeform 20"/>
          <p:cNvSpPr/>
          <p:nvPr/>
        </p:nvSpPr>
        <p:spPr>
          <a:xfrm>
            <a:off x="231863" y="5519687"/>
            <a:ext cx="2956785" cy="369397"/>
          </a:xfrm>
          <a:custGeom>
            <a:avLst/>
            <a:gdLst/>
            <a:ahLst/>
            <a:cxnLst/>
            <a:rect l="l" t="t" r="r" b="b"/>
            <a:pathLst>
              <a:path w="5913569" h="738793">
                <a:moveTo>
                  <a:pt x="0" y="0"/>
                </a:moveTo>
                <a:lnTo>
                  <a:pt x="5913569" y="0"/>
                </a:lnTo>
                <a:lnTo>
                  <a:pt x="5913569" y="738793"/>
                </a:lnTo>
                <a:lnTo>
                  <a:pt x="0" y="738793"/>
                </a:lnTo>
                <a:lnTo>
                  <a:pt x="0" y="0"/>
                </a:lnTo>
                <a:close/>
              </a:path>
            </a:pathLst>
          </a:custGeom>
          <a:blipFill>
            <a:blip r:embed="rId6"/>
            <a:stretch>
              <a:fillRect/>
            </a:stretch>
          </a:blipFill>
        </p:spPr>
        <p:txBody>
          <a:bodyPr/>
          <a:lstStyle/>
          <a:p>
            <a:endParaRPr lang="en-US" sz="900"/>
          </a:p>
        </p:txBody>
      </p:sp>
      <p:sp>
        <p:nvSpPr>
          <p:cNvPr id="21" name="Freeform 21"/>
          <p:cNvSpPr/>
          <p:nvPr/>
        </p:nvSpPr>
        <p:spPr>
          <a:xfrm>
            <a:off x="7572610" y="5503044"/>
            <a:ext cx="1202041" cy="402684"/>
          </a:xfrm>
          <a:custGeom>
            <a:avLst/>
            <a:gdLst/>
            <a:ahLst/>
            <a:cxnLst/>
            <a:rect l="l" t="t" r="r" b="b"/>
            <a:pathLst>
              <a:path w="2404081" h="805367">
                <a:moveTo>
                  <a:pt x="0" y="0"/>
                </a:moveTo>
                <a:lnTo>
                  <a:pt x="2404082" y="0"/>
                </a:lnTo>
                <a:lnTo>
                  <a:pt x="2404082" y="805367"/>
                </a:lnTo>
                <a:lnTo>
                  <a:pt x="0" y="805367"/>
                </a:lnTo>
                <a:lnTo>
                  <a:pt x="0" y="0"/>
                </a:lnTo>
                <a:close/>
              </a:path>
            </a:pathLst>
          </a:custGeom>
          <a:blipFill>
            <a:blip r:embed="rId7"/>
            <a:stretch>
              <a:fillRect/>
            </a:stretch>
          </a:blipFill>
        </p:spPr>
        <p:txBody>
          <a:bodyPr/>
          <a:lstStyle/>
          <a:p>
            <a:endParaRPr lang="en-US" sz="900"/>
          </a:p>
        </p:txBody>
      </p:sp>
      <p:sp>
        <p:nvSpPr>
          <p:cNvPr id="22" name="TextBox 22"/>
          <p:cNvSpPr txBox="1"/>
          <p:nvPr/>
        </p:nvSpPr>
        <p:spPr>
          <a:xfrm>
            <a:off x="2482211" y="3250843"/>
            <a:ext cx="1140919" cy="29591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2450"/>
              </a:lnSpc>
            </a:pPr>
            <a:r>
              <a:rPr lang="en-US" sz="1750">
                <a:solidFill>
                  <a:srgbClr val="0B1320"/>
                </a:solidFill>
                <a:latin typeface="Montserrat Bold"/>
              </a:rPr>
              <a:t>Results</a:t>
            </a:r>
          </a:p>
        </p:txBody>
      </p:sp>
      <p:sp>
        <p:nvSpPr>
          <p:cNvPr id="23" name="TextBox 23"/>
          <p:cNvSpPr txBox="1"/>
          <p:nvPr/>
        </p:nvSpPr>
        <p:spPr>
          <a:xfrm>
            <a:off x="3623130" y="3266283"/>
            <a:ext cx="4886991" cy="62959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691"/>
              </a:lnSpc>
            </a:pPr>
            <a:r>
              <a:rPr lang="en-US" sz="949" dirty="0">
                <a:solidFill>
                  <a:srgbClr val="0B1320"/>
                </a:solidFill>
                <a:latin typeface="Montserrat"/>
              </a:rPr>
              <a:t>A phased approach to identify emerging business models, data gaps created, core challenges for National Statistics Office (NSOs) addressing this issue, and how to link with Statistical Business Registers (SBRS). </a:t>
            </a:r>
          </a:p>
        </p:txBody>
      </p:sp>
      <p:sp>
        <p:nvSpPr>
          <p:cNvPr id="24" name="TextBox 24"/>
          <p:cNvSpPr txBox="1"/>
          <p:nvPr/>
        </p:nvSpPr>
        <p:spPr>
          <a:xfrm>
            <a:off x="2822714" y="4210176"/>
            <a:ext cx="1909678" cy="24949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2100"/>
              </a:lnSpc>
            </a:pPr>
            <a:r>
              <a:rPr lang="en-US" sz="1500" dirty="0">
                <a:solidFill>
                  <a:srgbClr val="0B1320"/>
                </a:solidFill>
                <a:latin typeface="Montserrat Bold"/>
              </a:rPr>
              <a:t>Deliverable</a:t>
            </a:r>
          </a:p>
        </p:txBody>
      </p:sp>
      <p:sp>
        <p:nvSpPr>
          <p:cNvPr id="25" name="TextBox 25"/>
          <p:cNvSpPr txBox="1"/>
          <p:nvPr/>
        </p:nvSpPr>
        <p:spPr>
          <a:xfrm>
            <a:off x="4494632" y="4254689"/>
            <a:ext cx="3899375" cy="80278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ct val="107000"/>
              </a:lnSpc>
              <a:spcAft>
                <a:spcPts val="400"/>
              </a:spcAft>
            </a:pPr>
            <a:r>
              <a:rPr lang="en-CA" sz="950" dirty="0">
                <a:solidFill>
                  <a:srgbClr val="000000"/>
                </a:solidFill>
                <a:latin typeface="Montserrat" panose="00000500000000000000" pitchFamily="2" charset="0"/>
                <a:ea typeface="Calibri" panose="020F0502020204030204" pitchFamily="34" charset="0"/>
                <a:cs typeface="Arial" panose="020B0604020202020204" pitchFamily="34" charset="0"/>
              </a:rPr>
              <a:t>A presentation that outlines the findings of the review and potential next steps</a:t>
            </a:r>
            <a:endParaRPr lang="en-CA" sz="950" dirty="0">
              <a:latin typeface="Montserrat" panose="00000500000000000000" pitchFamily="2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r>
              <a:rPr lang="en-CA" sz="950" dirty="0">
                <a:solidFill>
                  <a:srgbClr val="000000"/>
                </a:solidFill>
                <a:latin typeface="Montserrat" panose="00000500000000000000" pitchFamily="2" charset="0"/>
                <a:ea typeface="Calibri" panose="020F0502020204030204" pitchFamily="34" charset="0"/>
              </a:rPr>
              <a:t>Develop a set of recommendations on the feasibility of a global network of LCUs.  This should be done in a coordinated manner with the TT-SBR</a:t>
            </a:r>
            <a:endParaRPr lang="en-US" sz="950" dirty="0">
              <a:solidFill>
                <a:srgbClr val="0B1320"/>
              </a:solidFill>
              <a:latin typeface="Montserrat" panose="00000500000000000000" pitchFamily="2" charset="0"/>
            </a:endParaRPr>
          </a:p>
        </p:txBody>
      </p:sp>
      <p:sp>
        <p:nvSpPr>
          <p:cNvPr id="26" name="Freeform 26"/>
          <p:cNvSpPr/>
          <p:nvPr/>
        </p:nvSpPr>
        <p:spPr>
          <a:xfrm rot="-10800000">
            <a:off x="489666" y="2869554"/>
            <a:ext cx="2189771" cy="2176418"/>
          </a:xfrm>
          <a:custGeom>
            <a:avLst/>
            <a:gdLst/>
            <a:ahLst/>
            <a:cxnLst/>
            <a:rect l="l" t="t" r="r" b="b"/>
            <a:pathLst>
              <a:path w="4379541" h="4352836">
                <a:moveTo>
                  <a:pt x="0" y="0"/>
                </a:moveTo>
                <a:lnTo>
                  <a:pt x="4379540" y="0"/>
                </a:lnTo>
                <a:lnTo>
                  <a:pt x="4379540" y="4352836"/>
                </a:lnTo>
                <a:lnTo>
                  <a:pt x="0" y="4352836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alphaModFix amt="51000"/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 sz="90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489666" y="1262454"/>
            <a:ext cx="5954653" cy="104092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2744"/>
              </a:lnSpc>
            </a:pPr>
            <a:r>
              <a:rPr lang="en-US" sz="2800">
                <a:solidFill>
                  <a:srgbClr val="213550"/>
                </a:solidFill>
                <a:latin typeface="Montserrat Bold"/>
              </a:rPr>
              <a:t>HIGHLIGHTS OF THE PROPOSED WORKPLAN (CONT’D)</a:t>
            </a:r>
          </a:p>
        </p:txBody>
      </p:sp>
      <p:sp>
        <p:nvSpPr>
          <p:cNvPr id="3" name="TextBox 3"/>
          <p:cNvSpPr txBox="1"/>
          <p:nvPr/>
        </p:nvSpPr>
        <p:spPr>
          <a:xfrm>
            <a:off x="2600804" y="2509420"/>
            <a:ext cx="5138100" cy="41158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691"/>
              </a:lnSpc>
            </a:pPr>
            <a:r>
              <a:rPr lang="en-US" sz="949">
                <a:solidFill>
                  <a:srgbClr val="0B1320"/>
                </a:solidFill>
                <a:latin typeface="Montserrat"/>
              </a:rPr>
              <a:t>Measurement of adoption and investment in automation technology such as the use of Artificial Intelligence (AI), robotics and their contribution to firm performance.</a:t>
            </a:r>
          </a:p>
        </p:txBody>
      </p:sp>
      <p:sp>
        <p:nvSpPr>
          <p:cNvPr id="4" name="TextBox 4"/>
          <p:cNvSpPr txBox="1"/>
          <p:nvPr/>
        </p:nvSpPr>
        <p:spPr>
          <a:xfrm>
            <a:off x="1341292" y="2545076"/>
            <a:ext cx="1140919" cy="29591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2450"/>
              </a:lnSpc>
            </a:pPr>
            <a:r>
              <a:rPr lang="en-US" sz="1750">
                <a:solidFill>
                  <a:srgbClr val="0B1320"/>
                </a:solidFill>
                <a:latin typeface="Montserrat Bold"/>
              </a:rPr>
              <a:t>Action 3</a:t>
            </a:r>
          </a:p>
        </p:txBody>
      </p:sp>
      <p:grpSp>
        <p:nvGrpSpPr>
          <p:cNvPr id="5" name="Group 5"/>
          <p:cNvGrpSpPr/>
          <p:nvPr/>
        </p:nvGrpSpPr>
        <p:grpSpPr>
          <a:xfrm rot="9261838">
            <a:off x="8380094" y="-267623"/>
            <a:ext cx="1790280" cy="5160238"/>
            <a:chOff x="0" y="0"/>
            <a:chExt cx="943028" cy="2718150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943028" cy="2718150"/>
            </a:xfrm>
            <a:custGeom>
              <a:avLst/>
              <a:gdLst/>
              <a:ahLst/>
              <a:cxnLst/>
              <a:rect l="l" t="t" r="r" b="b"/>
              <a:pathLst>
                <a:path w="943028" h="2718150">
                  <a:moveTo>
                    <a:pt x="0" y="0"/>
                  </a:moveTo>
                  <a:lnTo>
                    <a:pt x="943028" y="0"/>
                  </a:lnTo>
                  <a:lnTo>
                    <a:pt x="943028" y="2718150"/>
                  </a:lnTo>
                  <a:lnTo>
                    <a:pt x="0" y="2718150"/>
                  </a:lnTo>
                  <a:close/>
                </a:path>
              </a:pathLst>
            </a:custGeom>
            <a:solidFill>
              <a:srgbClr val="497183"/>
            </a:solidFill>
          </p:spPr>
          <p:txBody>
            <a:bodyPr/>
            <a:lstStyle/>
            <a:p>
              <a:endParaRPr lang="en-US" sz="900"/>
            </a:p>
          </p:txBody>
        </p:sp>
        <p:sp>
          <p:nvSpPr>
            <p:cNvPr id="7" name="TextBox 7"/>
            <p:cNvSpPr txBox="1"/>
            <p:nvPr/>
          </p:nvSpPr>
          <p:spPr>
            <a:xfrm>
              <a:off x="0" y="-47625"/>
              <a:ext cx="812800" cy="860425"/>
            </a:xfrm>
            <a:prstGeom prst="rect">
              <a:avLst/>
            </a:prstGeom>
          </p:spPr>
          <p:txBody>
            <a:bodyPr lIns="25400" tIns="25400" rIns="25400" bIns="25400" rtlCol="0" anchor="ctr"/>
            <a:lstStyle/>
            <a:p>
              <a:pPr algn="ctr">
                <a:lnSpc>
                  <a:spcPts val="1330"/>
                </a:lnSpc>
              </a:pPr>
              <a:endParaRPr sz="900"/>
            </a:p>
          </p:txBody>
        </p:sp>
      </p:grpSp>
      <p:grpSp>
        <p:nvGrpSpPr>
          <p:cNvPr id="8" name="Group 8"/>
          <p:cNvGrpSpPr/>
          <p:nvPr/>
        </p:nvGrpSpPr>
        <p:grpSpPr>
          <a:xfrm rot="-8914360">
            <a:off x="5339810" y="-1103431"/>
            <a:ext cx="4046588" cy="2750532"/>
            <a:chOff x="0" y="0"/>
            <a:chExt cx="2131536" cy="1448840"/>
          </a:xfrm>
        </p:grpSpPr>
        <p:sp>
          <p:nvSpPr>
            <p:cNvPr id="9" name="Freeform 9"/>
            <p:cNvSpPr/>
            <p:nvPr/>
          </p:nvSpPr>
          <p:spPr>
            <a:xfrm>
              <a:off x="0" y="0"/>
              <a:ext cx="2131536" cy="1448840"/>
            </a:xfrm>
            <a:custGeom>
              <a:avLst/>
              <a:gdLst/>
              <a:ahLst/>
              <a:cxnLst/>
              <a:rect l="l" t="t" r="r" b="b"/>
              <a:pathLst>
                <a:path w="2131536" h="1448840">
                  <a:moveTo>
                    <a:pt x="0" y="0"/>
                  </a:moveTo>
                  <a:lnTo>
                    <a:pt x="2131536" y="0"/>
                  </a:lnTo>
                  <a:lnTo>
                    <a:pt x="2131536" y="1448840"/>
                  </a:lnTo>
                  <a:lnTo>
                    <a:pt x="0" y="1448840"/>
                  </a:lnTo>
                  <a:close/>
                </a:path>
              </a:pathLst>
            </a:custGeom>
            <a:solidFill>
              <a:srgbClr val="213550"/>
            </a:solidFill>
          </p:spPr>
          <p:txBody>
            <a:bodyPr/>
            <a:lstStyle/>
            <a:p>
              <a:endParaRPr lang="en-US" sz="900"/>
            </a:p>
          </p:txBody>
        </p:sp>
        <p:sp>
          <p:nvSpPr>
            <p:cNvPr id="10" name="TextBox 10"/>
            <p:cNvSpPr txBox="1"/>
            <p:nvPr/>
          </p:nvSpPr>
          <p:spPr>
            <a:xfrm>
              <a:off x="0" y="-47625"/>
              <a:ext cx="812800" cy="860425"/>
            </a:xfrm>
            <a:prstGeom prst="rect">
              <a:avLst/>
            </a:prstGeom>
          </p:spPr>
          <p:txBody>
            <a:bodyPr lIns="25400" tIns="25400" rIns="25400" bIns="25400" rtlCol="0" anchor="ctr"/>
            <a:lstStyle/>
            <a:p>
              <a:pPr algn="ctr">
                <a:lnSpc>
                  <a:spcPts val="1330"/>
                </a:lnSpc>
              </a:pPr>
              <a:endParaRPr sz="900"/>
            </a:p>
          </p:txBody>
        </p:sp>
      </p:grpSp>
      <p:sp>
        <p:nvSpPr>
          <p:cNvPr id="11" name="Freeform 11"/>
          <p:cNvSpPr/>
          <p:nvPr/>
        </p:nvSpPr>
        <p:spPr>
          <a:xfrm rot="-2880474" flipH="1" flipV="1">
            <a:off x="7362724" y="-931933"/>
            <a:ext cx="2189839" cy="3451886"/>
          </a:xfrm>
          <a:custGeom>
            <a:avLst/>
            <a:gdLst/>
            <a:ahLst/>
            <a:cxnLst/>
            <a:rect l="l" t="t" r="r" b="b"/>
            <a:pathLst>
              <a:path w="4379678" h="6903771">
                <a:moveTo>
                  <a:pt x="4379678" y="6903772"/>
                </a:moveTo>
                <a:lnTo>
                  <a:pt x="0" y="6903772"/>
                </a:lnTo>
                <a:lnTo>
                  <a:pt x="0" y="0"/>
                </a:lnTo>
                <a:lnTo>
                  <a:pt x="4379678" y="0"/>
                </a:lnTo>
                <a:lnTo>
                  <a:pt x="4379678" y="6903772"/>
                </a:lnTo>
                <a:close/>
              </a:path>
            </a:pathLst>
          </a:custGeom>
          <a:blipFill>
            <a:blip r:embed="rId2">
              <a:alphaModFix amt="64000"/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r="-61881"/>
            </a:stretch>
          </a:blipFill>
        </p:spPr>
        <p:txBody>
          <a:bodyPr/>
          <a:lstStyle/>
          <a:p>
            <a:endParaRPr lang="en-US" sz="900"/>
          </a:p>
        </p:txBody>
      </p:sp>
      <p:grpSp>
        <p:nvGrpSpPr>
          <p:cNvPr id="12" name="Group 12"/>
          <p:cNvGrpSpPr/>
          <p:nvPr/>
        </p:nvGrpSpPr>
        <p:grpSpPr>
          <a:xfrm>
            <a:off x="-240905" y="5392969"/>
            <a:ext cx="9832752" cy="1554404"/>
            <a:chOff x="0" y="0"/>
            <a:chExt cx="5179392" cy="818781"/>
          </a:xfrm>
        </p:grpSpPr>
        <p:sp>
          <p:nvSpPr>
            <p:cNvPr id="13" name="Freeform 13"/>
            <p:cNvSpPr/>
            <p:nvPr/>
          </p:nvSpPr>
          <p:spPr>
            <a:xfrm>
              <a:off x="0" y="0"/>
              <a:ext cx="5179392" cy="818781"/>
            </a:xfrm>
            <a:custGeom>
              <a:avLst/>
              <a:gdLst/>
              <a:ahLst/>
              <a:cxnLst/>
              <a:rect l="l" t="t" r="r" b="b"/>
              <a:pathLst>
                <a:path w="5179392" h="818781">
                  <a:moveTo>
                    <a:pt x="0" y="0"/>
                  </a:moveTo>
                  <a:lnTo>
                    <a:pt x="5179392" y="0"/>
                  </a:lnTo>
                  <a:lnTo>
                    <a:pt x="5179392" y="818781"/>
                  </a:lnTo>
                  <a:lnTo>
                    <a:pt x="0" y="818781"/>
                  </a:lnTo>
                  <a:close/>
                </a:path>
              </a:pathLst>
            </a:custGeom>
            <a:solidFill>
              <a:srgbClr val="497183"/>
            </a:solidFill>
          </p:spPr>
          <p:txBody>
            <a:bodyPr/>
            <a:lstStyle/>
            <a:p>
              <a:endParaRPr lang="en-US" sz="900"/>
            </a:p>
          </p:txBody>
        </p:sp>
        <p:sp>
          <p:nvSpPr>
            <p:cNvPr id="14" name="TextBox 14"/>
            <p:cNvSpPr txBox="1"/>
            <p:nvPr/>
          </p:nvSpPr>
          <p:spPr>
            <a:xfrm>
              <a:off x="0" y="-47625"/>
              <a:ext cx="812800" cy="860425"/>
            </a:xfrm>
            <a:prstGeom prst="rect">
              <a:avLst/>
            </a:prstGeom>
          </p:spPr>
          <p:txBody>
            <a:bodyPr lIns="25400" tIns="25400" rIns="25400" bIns="25400" rtlCol="0" anchor="ctr"/>
            <a:lstStyle/>
            <a:p>
              <a:pPr algn="ctr">
                <a:lnSpc>
                  <a:spcPts val="1330"/>
                </a:lnSpc>
              </a:pPr>
              <a:endParaRPr sz="900"/>
            </a:p>
          </p:txBody>
        </p:sp>
      </p:grpSp>
      <p:sp>
        <p:nvSpPr>
          <p:cNvPr id="15" name="Freeform 15"/>
          <p:cNvSpPr/>
          <p:nvPr/>
        </p:nvSpPr>
        <p:spPr>
          <a:xfrm>
            <a:off x="303689" y="5549321"/>
            <a:ext cx="2519025" cy="314707"/>
          </a:xfrm>
          <a:custGeom>
            <a:avLst/>
            <a:gdLst/>
            <a:ahLst/>
            <a:cxnLst/>
            <a:rect l="l" t="t" r="r" b="b"/>
            <a:pathLst>
              <a:path w="5038049" h="629413">
                <a:moveTo>
                  <a:pt x="0" y="0"/>
                </a:moveTo>
                <a:lnTo>
                  <a:pt x="5038049" y="0"/>
                </a:lnTo>
                <a:lnTo>
                  <a:pt x="5038049" y="629412"/>
                </a:lnTo>
                <a:lnTo>
                  <a:pt x="0" y="629412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  <p:txBody>
          <a:bodyPr/>
          <a:lstStyle/>
          <a:p>
            <a:endParaRPr lang="en-US" sz="900"/>
          </a:p>
        </p:txBody>
      </p:sp>
      <p:sp>
        <p:nvSpPr>
          <p:cNvPr id="16" name="Freeform 16"/>
          <p:cNvSpPr/>
          <p:nvPr/>
        </p:nvSpPr>
        <p:spPr>
          <a:xfrm>
            <a:off x="7635874" y="5531112"/>
            <a:ext cx="993777" cy="332915"/>
          </a:xfrm>
          <a:custGeom>
            <a:avLst/>
            <a:gdLst/>
            <a:ahLst/>
            <a:cxnLst/>
            <a:rect l="l" t="t" r="r" b="b"/>
            <a:pathLst>
              <a:path w="1987553" h="665830">
                <a:moveTo>
                  <a:pt x="0" y="0"/>
                </a:moveTo>
                <a:lnTo>
                  <a:pt x="1987553" y="0"/>
                </a:lnTo>
                <a:lnTo>
                  <a:pt x="1987553" y="665830"/>
                </a:lnTo>
                <a:lnTo>
                  <a:pt x="0" y="665830"/>
                </a:lnTo>
                <a:lnTo>
                  <a:pt x="0" y="0"/>
                </a:lnTo>
                <a:close/>
              </a:path>
            </a:pathLst>
          </a:custGeom>
          <a:blipFill>
            <a:blip r:embed="rId5"/>
            <a:stretch>
              <a:fillRect/>
            </a:stretch>
          </a:blipFill>
        </p:spPr>
        <p:txBody>
          <a:bodyPr/>
          <a:lstStyle/>
          <a:p>
            <a:endParaRPr lang="en-US" sz="900"/>
          </a:p>
        </p:txBody>
      </p:sp>
      <p:grpSp>
        <p:nvGrpSpPr>
          <p:cNvPr id="17" name="Group 17"/>
          <p:cNvGrpSpPr/>
          <p:nvPr/>
        </p:nvGrpSpPr>
        <p:grpSpPr>
          <a:xfrm>
            <a:off x="0" y="5394750"/>
            <a:ext cx="9219596" cy="606000"/>
            <a:chOff x="0" y="0"/>
            <a:chExt cx="4856412" cy="319210"/>
          </a:xfrm>
        </p:grpSpPr>
        <p:sp>
          <p:nvSpPr>
            <p:cNvPr id="18" name="Freeform 18"/>
            <p:cNvSpPr/>
            <p:nvPr/>
          </p:nvSpPr>
          <p:spPr>
            <a:xfrm>
              <a:off x="0" y="0"/>
              <a:ext cx="4856412" cy="319210"/>
            </a:xfrm>
            <a:custGeom>
              <a:avLst/>
              <a:gdLst/>
              <a:ahLst/>
              <a:cxnLst/>
              <a:rect l="l" t="t" r="r" b="b"/>
              <a:pathLst>
                <a:path w="4856412" h="319210">
                  <a:moveTo>
                    <a:pt x="0" y="0"/>
                  </a:moveTo>
                  <a:lnTo>
                    <a:pt x="4856412" y="0"/>
                  </a:lnTo>
                  <a:lnTo>
                    <a:pt x="4856412" y="319210"/>
                  </a:lnTo>
                  <a:lnTo>
                    <a:pt x="0" y="31921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en-US" sz="900"/>
            </a:p>
          </p:txBody>
        </p:sp>
        <p:sp>
          <p:nvSpPr>
            <p:cNvPr id="19" name="TextBox 19"/>
            <p:cNvSpPr txBox="1"/>
            <p:nvPr/>
          </p:nvSpPr>
          <p:spPr>
            <a:xfrm>
              <a:off x="0" y="-19050"/>
              <a:ext cx="812800" cy="831850"/>
            </a:xfrm>
            <a:prstGeom prst="rect">
              <a:avLst/>
            </a:prstGeom>
          </p:spPr>
          <p:txBody>
            <a:bodyPr lIns="25400" tIns="25400" rIns="25400" bIns="25400" rtlCol="0" anchor="ctr"/>
            <a:lstStyle/>
            <a:p>
              <a:pPr algn="ctr">
                <a:lnSpc>
                  <a:spcPts val="1625"/>
                </a:lnSpc>
              </a:pPr>
              <a:endParaRPr sz="900"/>
            </a:p>
          </p:txBody>
        </p:sp>
      </p:grpSp>
      <p:sp>
        <p:nvSpPr>
          <p:cNvPr id="20" name="Freeform 20"/>
          <p:cNvSpPr/>
          <p:nvPr/>
        </p:nvSpPr>
        <p:spPr>
          <a:xfrm>
            <a:off x="231863" y="5519687"/>
            <a:ext cx="2956785" cy="369397"/>
          </a:xfrm>
          <a:custGeom>
            <a:avLst/>
            <a:gdLst/>
            <a:ahLst/>
            <a:cxnLst/>
            <a:rect l="l" t="t" r="r" b="b"/>
            <a:pathLst>
              <a:path w="5913569" h="738793">
                <a:moveTo>
                  <a:pt x="0" y="0"/>
                </a:moveTo>
                <a:lnTo>
                  <a:pt x="5913569" y="0"/>
                </a:lnTo>
                <a:lnTo>
                  <a:pt x="5913569" y="738793"/>
                </a:lnTo>
                <a:lnTo>
                  <a:pt x="0" y="738793"/>
                </a:lnTo>
                <a:lnTo>
                  <a:pt x="0" y="0"/>
                </a:lnTo>
                <a:close/>
              </a:path>
            </a:pathLst>
          </a:custGeom>
          <a:blipFill>
            <a:blip r:embed="rId6"/>
            <a:stretch>
              <a:fillRect/>
            </a:stretch>
          </a:blipFill>
        </p:spPr>
        <p:txBody>
          <a:bodyPr/>
          <a:lstStyle/>
          <a:p>
            <a:endParaRPr lang="en-US" sz="900"/>
          </a:p>
        </p:txBody>
      </p:sp>
      <p:sp>
        <p:nvSpPr>
          <p:cNvPr id="21" name="Freeform 21"/>
          <p:cNvSpPr/>
          <p:nvPr/>
        </p:nvSpPr>
        <p:spPr>
          <a:xfrm>
            <a:off x="7572610" y="5503044"/>
            <a:ext cx="1202041" cy="402684"/>
          </a:xfrm>
          <a:custGeom>
            <a:avLst/>
            <a:gdLst/>
            <a:ahLst/>
            <a:cxnLst/>
            <a:rect l="l" t="t" r="r" b="b"/>
            <a:pathLst>
              <a:path w="2404081" h="805367">
                <a:moveTo>
                  <a:pt x="0" y="0"/>
                </a:moveTo>
                <a:lnTo>
                  <a:pt x="2404082" y="0"/>
                </a:lnTo>
                <a:lnTo>
                  <a:pt x="2404082" y="805367"/>
                </a:lnTo>
                <a:lnTo>
                  <a:pt x="0" y="805367"/>
                </a:lnTo>
                <a:lnTo>
                  <a:pt x="0" y="0"/>
                </a:lnTo>
                <a:close/>
              </a:path>
            </a:pathLst>
          </a:custGeom>
          <a:blipFill>
            <a:blip r:embed="rId7"/>
            <a:stretch>
              <a:fillRect/>
            </a:stretch>
          </a:blipFill>
        </p:spPr>
        <p:txBody>
          <a:bodyPr/>
          <a:lstStyle/>
          <a:p>
            <a:endParaRPr lang="en-US" sz="900"/>
          </a:p>
        </p:txBody>
      </p:sp>
      <p:sp>
        <p:nvSpPr>
          <p:cNvPr id="22" name="TextBox 22"/>
          <p:cNvSpPr txBox="1"/>
          <p:nvPr/>
        </p:nvSpPr>
        <p:spPr>
          <a:xfrm>
            <a:off x="2482211" y="3250843"/>
            <a:ext cx="1140919" cy="29591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2450"/>
              </a:lnSpc>
            </a:pPr>
            <a:r>
              <a:rPr lang="en-US" sz="1750">
                <a:solidFill>
                  <a:srgbClr val="0B1320"/>
                </a:solidFill>
                <a:latin typeface="Montserrat Bold"/>
              </a:rPr>
              <a:t>Results</a:t>
            </a:r>
          </a:p>
        </p:txBody>
      </p:sp>
      <p:sp>
        <p:nvSpPr>
          <p:cNvPr id="23" name="TextBox 23"/>
          <p:cNvSpPr txBox="1"/>
          <p:nvPr/>
        </p:nvSpPr>
        <p:spPr>
          <a:xfrm>
            <a:off x="3623130" y="3215188"/>
            <a:ext cx="4886991" cy="84760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205105" lvl="1" indent="-102553">
              <a:lnSpc>
                <a:spcPts val="1691"/>
              </a:lnSpc>
              <a:buFont typeface="Arial"/>
              <a:buChar char="•"/>
            </a:pPr>
            <a:r>
              <a:rPr lang="en-US" sz="949" dirty="0">
                <a:solidFill>
                  <a:srgbClr val="0B1320"/>
                </a:solidFill>
                <a:latin typeface="Montserrat"/>
              </a:rPr>
              <a:t>Outline the landscape of work to date and identify ongoing work;</a:t>
            </a:r>
          </a:p>
          <a:p>
            <a:pPr marL="205105" lvl="1" indent="-102553">
              <a:lnSpc>
                <a:spcPts val="1691"/>
              </a:lnSpc>
              <a:buFont typeface="Arial"/>
              <a:buChar char="•"/>
            </a:pPr>
            <a:r>
              <a:rPr lang="en-US" sz="949" dirty="0">
                <a:solidFill>
                  <a:srgbClr val="0B1320"/>
                </a:solidFill>
                <a:latin typeface="Montserrat"/>
              </a:rPr>
              <a:t>Identify measurement practices and data gaps;</a:t>
            </a:r>
          </a:p>
          <a:p>
            <a:pPr marL="205105" lvl="1" indent="-102553">
              <a:lnSpc>
                <a:spcPts val="1691"/>
              </a:lnSpc>
              <a:buFont typeface="Arial"/>
              <a:buChar char="•"/>
            </a:pPr>
            <a:r>
              <a:rPr lang="en-US" sz="949" dirty="0">
                <a:solidFill>
                  <a:srgbClr val="0B1320"/>
                </a:solidFill>
                <a:latin typeface="Montserrat"/>
              </a:rPr>
              <a:t>Highlight challenges to measurement of adoption and investment in automation technologies.</a:t>
            </a:r>
          </a:p>
        </p:txBody>
      </p:sp>
      <p:sp>
        <p:nvSpPr>
          <p:cNvPr id="24" name="TextBox 24"/>
          <p:cNvSpPr txBox="1"/>
          <p:nvPr/>
        </p:nvSpPr>
        <p:spPr>
          <a:xfrm>
            <a:off x="2822714" y="4389570"/>
            <a:ext cx="1909678" cy="24949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2100"/>
              </a:lnSpc>
            </a:pPr>
            <a:r>
              <a:rPr lang="en-US" sz="1500" dirty="0">
                <a:solidFill>
                  <a:srgbClr val="0B1320"/>
                </a:solidFill>
                <a:latin typeface="Montserrat Bold"/>
              </a:rPr>
              <a:t>Deliverable</a:t>
            </a:r>
          </a:p>
        </p:txBody>
      </p:sp>
      <p:sp>
        <p:nvSpPr>
          <p:cNvPr id="26" name="Freeform 26"/>
          <p:cNvSpPr/>
          <p:nvPr/>
        </p:nvSpPr>
        <p:spPr>
          <a:xfrm rot="-10800000">
            <a:off x="489666" y="2869554"/>
            <a:ext cx="2189771" cy="2176418"/>
          </a:xfrm>
          <a:custGeom>
            <a:avLst/>
            <a:gdLst/>
            <a:ahLst/>
            <a:cxnLst/>
            <a:rect l="l" t="t" r="r" b="b"/>
            <a:pathLst>
              <a:path w="4379541" h="4352836">
                <a:moveTo>
                  <a:pt x="0" y="0"/>
                </a:moveTo>
                <a:lnTo>
                  <a:pt x="4379540" y="0"/>
                </a:lnTo>
                <a:lnTo>
                  <a:pt x="4379540" y="4352836"/>
                </a:lnTo>
                <a:lnTo>
                  <a:pt x="0" y="4352836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alphaModFix amt="51000"/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 sz="900"/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71475A5A-4DA3-8260-8205-7BEFABAB7886}"/>
              </a:ext>
            </a:extLst>
          </p:cNvPr>
          <p:cNvSpPr txBox="1"/>
          <p:nvPr/>
        </p:nvSpPr>
        <p:spPr>
          <a:xfrm>
            <a:off x="4321554" y="4404778"/>
            <a:ext cx="3924300" cy="10036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07000"/>
              </a:lnSpc>
              <a:spcAft>
                <a:spcPts val="400"/>
              </a:spcAft>
            </a:pPr>
            <a:r>
              <a:rPr lang="en-CA" sz="900" dirty="0">
                <a:latin typeface="Montserrat" panose="00000500000000000000" pitchFamily="2" charset="0"/>
                <a:ea typeface="Calibri" panose="020F0502020204030204" pitchFamily="34" charset="0"/>
                <a:cs typeface="Arial" panose="020B0604020202020204" pitchFamily="34" charset="0"/>
              </a:rPr>
              <a:t>A summary document on the current practices in place to measure the automation processes of firms and potential best practices that have been employed</a:t>
            </a:r>
          </a:p>
          <a:p>
            <a:r>
              <a:rPr lang="en-CA" sz="900" dirty="0">
                <a:latin typeface="Montserrat" panose="00000500000000000000" pitchFamily="2" charset="0"/>
                <a:ea typeface="Calibri" panose="020F0502020204030204" pitchFamily="34" charset="0"/>
              </a:rPr>
              <a:t>Potential development of new business statistics indicators to better measure artificial intelligence, automation, and its utilisation </a:t>
            </a:r>
            <a:endParaRPr lang="en-CA" sz="900" dirty="0">
              <a:latin typeface="Montserrat" panose="00000500000000000000" pitchFamily="2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6B7B9E-FF99-4C2E-9B94-CB59AF414D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49" y="365126"/>
            <a:ext cx="8201025" cy="1325563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0070C0"/>
                </a:solidFill>
              </a:rPr>
              <a:t>Task Team on Statistical Business Registers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D08079-45E9-40C8-9524-6A6C18DA40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4"/>
            <a:ext cx="8077200" cy="4575677"/>
          </a:xfrm>
        </p:spPr>
        <p:txBody>
          <a:bodyPr>
            <a:normAutofit/>
          </a:bodyPr>
          <a:lstStyle/>
          <a:p>
            <a:r>
              <a:rPr lang="en-US" dirty="0"/>
              <a:t>Develop guidance for the Statistical Business Registers to be inclusive and exhaustive in a rapidly changing economy and tailored to statistical production </a:t>
            </a:r>
          </a:p>
          <a:p>
            <a:r>
              <a:rPr lang="en-US" dirty="0"/>
              <a:t>Provide guidance on business statistics obtained from statistical business registers</a:t>
            </a:r>
          </a:p>
          <a:p>
            <a:r>
              <a:rPr lang="en-US" dirty="0"/>
              <a:t>Provide advice on development and maintenance of a Global Enterprise Group Register (GGR)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2528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DC578A45-5038-5FF7-D095-616D6765E56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algn="ctr"/>
            <a:fld id="{845CA951-4815-4987-9CD6-BB5D6648C0B5}" type="slidenum">
              <a:rPr lang="nl-NL" sz="1200"/>
              <a:pPr algn="ctr"/>
              <a:t>13</a:t>
            </a:fld>
            <a:endParaRPr lang="nl-NL" sz="1200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F87AD0C-3819-EA53-97E7-B2F6ABC0F04A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>
            <a:normAutofit fontScale="92500"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>
                <a:latin typeface="Calibri (Body)"/>
              </a:rPr>
              <a:t>Preparing a report on the </a:t>
            </a:r>
            <a:r>
              <a:rPr lang="en-US" i="1" dirty="0">
                <a:latin typeface="Calibri (Body)"/>
              </a:rPr>
              <a:t>Integration of Geospatial Information in the SBR</a:t>
            </a:r>
            <a:r>
              <a:rPr lang="en-US" dirty="0">
                <a:latin typeface="Calibri (Body)"/>
              </a:rPr>
              <a:t> together with the Expert Group on the Integration of Geospatial and Statistical Information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>
                <a:latin typeface="Calibri (Body)"/>
              </a:rPr>
              <a:t>Ongoing development of the toolkit and website to support the Maturity Model for SBRs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>
                <a:latin typeface="Calibri (Body)"/>
              </a:rPr>
              <a:t>Review of the outcome of the global assessment on SBR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>
                <a:latin typeface="Calibri (Body)"/>
              </a:rPr>
              <a:t>Discussion on implementation issues in SBR with ISIC and NACE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>
                <a:latin typeface="Calibri (Body)"/>
              </a:rPr>
              <a:t>Follow up to global initiative on unique identifiers for businesses</a:t>
            </a:r>
          </a:p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8BFA4A3-14BE-C65B-BBA7-2550654AA1E3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dirty="0">
                <a:solidFill>
                  <a:srgbClr val="0070C0"/>
                </a:solidFill>
              </a:rPr>
              <a:t>Current areas of work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64749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tekst 2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r>
              <a:rPr lang="en-US" dirty="0"/>
              <a:t>Other areas of work identified by the TT-SBR for a later stage include the following: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spc="40" dirty="0">
                <a:solidFill>
                  <a:srgbClr val="271D6C"/>
                </a:solidFill>
                <a:latin typeface="Calibri" pitchFamily="34" charset="0"/>
              </a:rPr>
              <a:t>Use of statistical units or institutional units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spc="40" dirty="0">
                <a:solidFill>
                  <a:srgbClr val="271D6C"/>
                </a:solidFill>
                <a:latin typeface="Calibri" pitchFamily="34" charset="0"/>
              </a:rPr>
              <a:t>Micro-data linking and SBR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spc="40" dirty="0">
                <a:solidFill>
                  <a:srgbClr val="271D6C"/>
                </a:solidFill>
                <a:latin typeface="Calibri" pitchFamily="34" charset="0"/>
              </a:rPr>
              <a:t>Guidance on protecting confidentiality when sharing MNE data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spc="40" dirty="0">
                <a:solidFill>
                  <a:srgbClr val="271D6C"/>
                </a:solidFill>
                <a:latin typeface="Calibri" pitchFamily="34" charset="0"/>
              </a:rPr>
              <a:t>Explore the use of Big Data and other alternative sources for SBR</a:t>
            </a:r>
          </a:p>
        </p:txBody>
      </p:sp>
      <p:sp>
        <p:nvSpPr>
          <p:cNvPr id="2" name="Tijdelijke aanduiding voor dianumm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5CA951-4815-4987-9CD6-BB5D6648C0B5}" type="slidenum">
              <a:rPr lang="nl-NL" smtClean="0"/>
              <a:pPr/>
              <a:t>14</a:t>
            </a:fld>
            <a:endParaRPr lang="nl-NL" dirty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dirty="0">
                <a:solidFill>
                  <a:srgbClr val="0070C0"/>
                </a:solidFill>
              </a:rPr>
              <a:t>Other areas of work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127697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6B7B9E-FF99-4C2E-9B94-CB59AF414D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rgbClr val="0070C0"/>
                </a:solidFill>
              </a:rPr>
              <a:t>Capacity Building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D08079-45E9-40C8-9524-6A6C18DA40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Develop a maturity model for Statistical Business Registers (SBRs)</a:t>
            </a:r>
          </a:p>
          <a:p>
            <a:r>
              <a:rPr lang="en-US" dirty="0"/>
              <a:t>Conduct a global assessment on the status of implementation of SBRs in countries</a:t>
            </a:r>
          </a:p>
          <a:p>
            <a:r>
              <a:rPr lang="en-US" dirty="0"/>
              <a:t>Prepare an inventory of available tools (IT tools, training material, e-learning, etc.) and make them more widely accessible through the UN website and dedicated e-learning platform</a:t>
            </a:r>
          </a:p>
          <a:p>
            <a:r>
              <a:rPr lang="en-GB" dirty="0"/>
              <a:t>Tailor tools to specific levels of maturity of SBRs in countries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441940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6B7B9E-FF99-4C2E-9B94-CB59AF414D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98862" y="456698"/>
            <a:ext cx="7473688" cy="819150"/>
          </a:xfrm>
        </p:spPr>
        <p:txBody>
          <a:bodyPr>
            <a:noAutofit/>
          </a:bodyPr>
          <a:lstStyle/>
          <a:p>
            <a:r>
              <a:rPr lang="en-US" sz="3600" dirty="0">
                <a:solidFill>
                  <a:srgbClr val="0070C0"/>
                </a:solidFill>
              </a:rPr>
              <a:t>Task Team on Business dynamics, Demography and entrepreneurships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D08079-45E9-40C8-9524-6A6C18DA40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en-US" dirty="0"/>
          </a:p>
          <a:p>
            <a:r>
              <a:rPr lang="en-US" dirty="0"/>
              <a:t>Review statistical guidance and country practices on business dynamics, business demography and entrepreneurship</a:t>
            </a:r>
          </a:p>
          <a:p>
            <a:r>
              <a:rPr lang="en-US" dirty="0"/>
              <a:t>Develop supplementary guidance on core set of business statistics for business dynamics, business demography and entrepreneurship</a:t>
            </a:r>
          </a:p>
          <a:p>
            <a:r>
              <a:rPr lang="en-GB" dirty="0"/>
              <a:t>Conduct joint global assessment on the status of implementation of business statistics on </a:t>
            </a:r>
            <a:r>
              <a:rPr lang="en-US" dirty="0"/>
              <a:t>business dynamics, business demography and entrepreneurship</a:t>
            </a:r>
            <a:endParaRPr lang="en-GB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167602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tekst 2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 fontScale="70000" lnSpcReduction="20000"/>
          </a:bodyPr>
          <a:lstStyle/>
          <a:p>
            <a:pPr lvl="1"/>
            <a:endParaRPr lang="en-US" sz="2400" spc="40" dirty="0">
              <a:solidFill>
                <a:srgbClr val="271D6C"/>
              </a:solidFill>
              <a:latin typeface="Calibri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spc="40" dirty="0">
                <a:solidFill>
                  <a:srgbClr val="271D6C"/>
                </a:solidFill>
                <a:latin typeface="Calibri" pitchFamily="34" charset="0"/>
              </a:rPr>
              <a:t>Work on gender (the development of a document on how to integrate gender aspects in relevant business and trade statistics and continuing the discussions with countries and international organizations about business and gender statistics)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en-US" sz="2400" spc="40" dirty="0">
              <a:solidFill>
                <a:srgbClr val="271D6C"/>
              </a:solidFill>
              <a:latin typeface="Calibri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spc="40" dirty="0">
                <a:solidFill>
                  <a:srgbClr val="271D6C"/>
                </a:solidFill>
                <a:latin typeface="Calibri" pitchFamily="34" charset="0"/>
              </a:rPr>
              <a:t>Work on entrepreneurship (identifying additional characteristics on entrepreneurship in businesses by a dedicated surveys)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en-US" sz="2400" spc="40" dirty="0">
              <a:solidFill>
                <a:srgbClr val="271D6C"/>
              </a:solidFill>
              <a:latin typeface="Calibri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spc="40" dirty="0">
                <a:solidFill>
                  <a:srgbClr val="271D6C"/>
                </a:solidFill>
                <a:latin typeface="Calibri" pitchFamily="34" charset="0"/>
              </a:rPr>
              <a:t>Creating a repository with country experiences to measure entrepreneurship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en-US" sz="2400" spc="40" dirty="0">
              <a:solidFill>
                <a:srgbClr val="271D6C"/>
              </a:solidFill>
              <a:latin typeface="Calibri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spc="40" dirty="0">
                <a:solidFill>
                  <a:srgbClr val="271D6C"/>
                </a:solidFill>
                <a:latin typeface="Calibri" pitchFamily="34" charset="0"/>
              </a:rPr>
              <a:t>Identifying the policy questions about the contribution of enterprises to the economy and the required data sources</a:t>
            </a:r>
          </a:p>
        </p:txBody>
      </p:sp>
      <p:sp>
        <p:nvSpPr>
          <p:cNvPr id="2" name="Tijdelijke aanduiding voor dianumm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5CA951-4815-4987-9CD6-BB5D6648C0B5}" type="slidenum">
              <a:rPr lang="nl-NL" smtClean="0"/>
              <a:pPr/>
              <a:t>17</a:t>
            </a:fld>
            <a:endParaRPr lang="nl-NL" dirty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dirty="0">
                <a:solidFill>
                  <a:srgbClr val="0070C0"/>
                </a:solidFill>
              </a:rPr>
              <a:t>Work </a:t>
            </a:r>
            <a:r>
              <a:rPr lang="en-US" dirty="0" err="1">
                <a:solidFill>
                  <a:srgbClr val="0070C0"/>
                </a:solidFill>
              </a:rPr>
              <a:t>programme</a:t>
            </a:r>
            <a:r>
              <a:rPr lang="en-US" dirty="0">
                <a:solidFill>
                  <a:srgbClr val="0070C0"/>
                </a:solidFill>
              </a:rPr>
              <a:t> 2023-24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446207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6B7B9E-FF99-4C2E-9B94-CB59AF414D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rgbClr val="0070C0"/>
                </a:solidFill>
              </a:rPr>
              <a:t>Task Team on Well-being and sustainability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D08079-45E9-40C8-9524-6A6C18DA40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Develop guidance for business indicators on well-being and sustainability, including social entrepreneurship, “decent work”, environmental impact, and Sustainable Development Goals</a:t>
            </a:r>
          </a:p>
          <a:p>
            <a:r>
              <a:rPr lang="en-US" dirty="0"/>
              <a:t>Focus on corporate sustainability, quality of jobs and environmental impact</a:t>
            </a:r>
          </a:p>
          <a:p>
            <a:r>
              <a:rPr lang="en-GB" dirty="0"/>
              <a:t>Conduct joint global assessment on the status of implementation of business statistics on well-being and sustainability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728473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Activities in 2023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317898" y="1849613"/>
            <a:ext cx="8508206" cy="3752850"/>
          </a:xfrm>
        </p:spPr>
        <p:txBody>
          <a:bodyPr/>
          <a:lstStyle/>
          <a:p>
            <a:r>
              <a:rPr lang="en-GB" sz="1500" dirty="0"/>
              <a:t>Together with SIAP, UNSD and TT members, </a:t>
            </a:r>
            <a:r>
              <a:rPr lang="en-GB" sz="1500" dirty="0">
                <a:solidFill>
                  <a:srgbClr val="FF0000"/>
                </a:solidFill>
              </a:rPr>
              <a:t>three webinars </a:t>
            </a:r>
            <a:r>
              <a:rPr lang="en-GB" sz="1500" dirty="0"/>
              <a:t>were planned and delivered where WBS indicators cf. CEBTS’ handbook were explained and ‘country practice’ was presented.</a:t>
            </a:r>
            <a:endParaRPr lang="da-DK" sz="1500" dirty="0"/>
          </a:p>
          <a:p>
            <a:r>
              <a:rPr lang="en-GB" sz="1500" dirty="0"/>
              <a:t>The </a:t>
            </a:r>
            <a:r>
              <a:rPr lang="en-GB" sz="1500" dirty="0">
                <a:solidFill>
                  <a:srgbClr val="FF0000"/>
                </a:solidFill>
              </a:rPr>
              <a:t>1</a:t>
            </a:r>
            <a:r>
              <a:rPr lang="en-GB" sz="1500" baseline="30000" dirty="0">
                <a:solidFill>
                  <a:srgbClr val="FF0000"/>
                </a:solidFill>
              </a:rPr>
              <a:t>st</a:t>
            </a:r>
            <a:r>
              <a:rPr lang="en-GB" sz="1500" dirty="0">
                <a:solidFill>
                  <a:srgbClr val="FF0000"/>
                </a:solidFill>
              </a:rPr>
              <a:t> </a:t>
            </a:r>
            <a:r>
              <a:rPr lang="en-GB" sz="1500" dirty="0"/>
              <a:t>webinar (26 April) introduced the </a:t>
            </a:r>
            <a:r>
              <a:rPr lang="en-GB" sz="1500" dirty="0">
                <a:solidFill>
                  <a:srgbClr val="FF0000"/>
                </a:solidFill>
              </a:rPr>
              <a:t>relevance and importance of measuring the impact of businesses on WBS</a:t>
            </a:r>
            <a:r>
              <a:rPr lang="en-GB" sz="1500" dirty="0"/>
              <a:t>, the rationale and purpose of the suggested indicators, their link to the SDGs indicators and the role of non-financial reporting in producing these indicators.  </a:t>
            </a:r>
            <a:endParaRPr lang="da-DK" sz="1500" dirty="0"/>
          </a:p>
          <a:p>
            <a:r>
              <a:rPr lang="en-GB" sz="1500" dirty="0"/>
              <a:t>The </a:t>
            </a:r>
            <a:r>
              <a:rPr lang="en-GB" sz="1500" dirty="0">
                <a:solidFill>
                  <a:srgbClr val="FF0000"/>
                </a:solidFill>
              </a:rPr>
              <a:t>2</a:t>
            </a:r>
            <a:r>
              <a:rPr lang="en-GB" sz="1500" baseline="30000" dirty="0">
                <a:solidFill>
                  <a:srgbClr val="FF0000"/>
                </a:solidFill>
              </a:rPr>
              <a:t>nd</a:t>
            </a:r>
            <a:r>
              <a:rPr lang="en-GB" sz="1500" dirty="0"/>
              <a:t> (31 May) focused on the compilation of </a:t>
            </a:r>
            <a:r>
              <a:rPr lang="en-GB" sz="1500" dirty="0">
                <a:solidFill>
                  <a:srgbClr val="FF0000"/>
                </a:solidFill>
              </a:rPr>
              <a:t>business statistics indicators related to selected aspects of environmental sustainability</a:t>
            </a:r>
            <a:r>
              <a:rPr lang="en-GB" sz="1500" dirty="0"/>
              <a:t> (water, energy, emission etc.), cf. the reference list. </a:t>
            </a:r>
            <a:endParaRPr lang="da-DK" sz="1500" dirty="0"/>
          </a:p>
          <a:p>
            <a:r>
              <a:rPr lang="en-GB" sz="1500" dirty="0"/>
              <a:t>The</a:t>
            </a:r>
            <a:r>
              <a:rPr lang="en-GB" sz="1500" dirty="0">
                <a:solidFill>
                  <a:srgbClr val="FF0000"/>
                </a:solidFill>
              </a:rPr>
              <a:t> 3</a:t>
            </a:r>
            <a:r>
              <a:rPr lang="en-GB" sz="1500" baseline="30000" dirty="0">
                <a:solidFill>
                  <a:srgbClr val="FF0000"/>
                </a:solidFill>
              </a:rPr>
              <a:t>rd</a:t>
            </a:r>
            <a:r>
              <a:rPr lang="en-GB" sz="1500" dirty="0">
                <a:solidFill>
                  <a:srgbClr val="FF0000"/>
                </a:solidFill>
              </a:rPr>
              <a:t> </a:t>
            </a:r>
            <a:r>
              <a:rPr lang="en-GB" sz="1500" dirty="0"/>
              <a:t>(13 Sept.) focused on compiling indicators of </a:t>
            </a:r>
            <a:r>
              <a:rPr lang="en-GB" sz="1500" dirty="0">
                <a:solidFill>
                  <a:srgbClr val="FF0000"/>
                </a:solidFill>
              </a:rPr>
              <a:t>business performance related to selected social aspects of WBS</a:t>
            </a:r>
            <a:r>
              <a:rPr lang="en-GB" sz="1500" dirty="0"/>
              <a:t>, e.g. gender, employment, productivity etc. </a:t>
            </a:r>
            <a:endParaRPr lang="da-DK" sz="1500" dirty="0"/>
          </a:p>
          <a:p>
            <a:r>
              <a:rPr lang="en-GB" sz="1500" dirty="0"/>
              <a:t>The webinars were well attended with a majority from developing countries in Asia and the Pacific, but also countries from other parts of the world as well as from international organisations attended. </a:t>
            </a:r>
          </a:p>
          <a:p>
            <a:r>
              <a:rPr lang="en-GB" sz="1500" dirty="0"/>
              <a:t>The webinars were recorded: See SIAP’s website. </a:t>
            </a:r>
          </a:p>
          <a:p>
            <a:r>
              <a:rPr lang="en-GB" sz="1500" dirty="0"/>
              <a:t>Big thanks to all contributors, attendants, UNSD and SIAP!</a:t>
            </a:r>
            <a:endParaRPr lang="da-DK" sz="1500" dirty="0"/>
          </a:p>
        </p:txBody>
      </p:sp>
    </p:spTree>
    <p:extLst>
      <p:ext uri="{BB962C8B-B14F-4D97-AF65-F5344CB8AC3E}">
        <p14:creationId xmlns:p14="http://schemas.microsoft.com/office/powerpoint/2010/main" val="27647062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47663" y="563534"/>
            <a:ext cx="8448674" cy="678670"/>
          </a:xfrm>
        </p:spPr>
        <p:txBody>
          <a:bodyPr>
            <a:normAutofit fontScale="90000"/>
          </a:bodyPr>
          <a:lstStyle/>
          <a:p>
            <a:r>
              <a:rPr lang="en-US" sz="3600" dirty="0"/>
              <a:t>UN Committee of Experts on Business and Trade Statistics (UNCEBTS)</a:t>
            </a:r>
            <a:br>
              <a:rPr lang="en-US" sz="3600" dirty="0"/>
            </a:b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>
              <a:lnSpc>
                <a:spcPct val="100000"/>
              </a:lnSpc>
              <a:spcAft>
                <a:spcPts val="1200"/>
              </a:spcAft>
            </a:pPr>
            <a:r>
              <a:rPr lang="en-US" sz="2400" dirty="0"/>
              <a:t>In 2017, the UN Statistical Commission requested the creation of a committee of experts with balanced geographical representation to give guidance on issues of business and basic economic statistics</a:t>
            </a:r>
          </a:p>
          <a:p>
            <a:pPr algn="just">
              <a:lnSpc>
                <a:spcPct val="100000"/>
              </a:lnSpc>
              <a:spcAft>
                <a:spcPts val="1200"/>
              </a:spcAft>
            </a:pPr>
            <a:r>
              <a:rPr lang="en-US" sz="2400" dirty="0"/>
              <a:t>The UNCEBTS was created in 2018 by the UN Statistical Commission to coordinate and guide the development of business and trade statistics</a:t>
            </a:r>
          </a:p>
          <a:p>
            <a:pPr algn="just">
              <a:lnSpc>
                <a:spcPct val="100000"/>
              </a:lnSpc>
              <a:spcAft>
                <a:spcPts val="1200"/>
              </a:spcAft>
            </a:pPr>
            <a:r>
              <a:rPr lang="en-US" sz="2400" dirty="0"/>
              <a:t>The Committee adopted a holistic approach, linking businesses and the economy to society and to the environment </a:t>
            </a:r>
          </a:p>
          <a:p>
            <a:pPr algn="just">
              <a:lnSpc>
                <a:spcPct val="100000"/>
              </a:lnSpc>
              <a:spcAft>
                <a:spcPts val="1200"/>
              </a:spcAft>
            </a:pPr>
            <a:r>
              <a:rPr lang="en-US" sz="2400" dirty="0"/>
              <a:t>In 2021, the UN Statistical Commission welcomed the creation of a new Task Team on International Trade Statistics to advance the revision of the trade statistics manual and further foster the integration of business and trade statistics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92759976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F473DC-A2E4-3261-56D1-880AFB50A4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Task team on International Trade Statistics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509325-9709-F425-1469-51BB930493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5059" y="1895475"/>
            <a:ext cx="7183073" cy="3819525"/>
          </a:xfrm>
        </p:spPr>
        <p:txBody>
          <a:bodyPr>
            <a:normAutofit fontScale="40000" lnSpcReduction="20000"/>
          </a:bodyPr>
          <a:lstStyle/>
          <a:p>
            <a:r>
              <a:rPr lang="en-US" sz="4200" dirty="0"/>
              <a:t>Revision of trade statistics manuals (IMTS and MSITS)</a:t>
            </a:r>
          </a:p>
          <a:p>
            <a:pPr lvl="2"/>
            <a:r>
              <a:rPr lang="en-US" sz="4200" dirty="0"/>
              <a:t>Took stock  of revisions  to SNA and BPM and reviewed their impacts</a:t>
            </a:r>
          </a:p>
          <a:p>
            <a:pPr lvl="2"/>
            <a:r>
              <a:rPr lang="en-US" sz="4200" dirty="0"/>
              <a:t>Drafting various guidance notes based on the list of defined research topics (through global consultation)</a:t>
            </a:r>
          </a:p>
          <a:p>
            <a:pPr lvl="2"/>
            <a:r>
              <a:rPr lang="en-US" sz="4200" dirty="0"/>
              <a:t>Prepared and consulted the outlines</a:t>
            </a:r>
          </a:p>
          <a:p>
            <a:r>
              <a:rPr lang="en-US" sz="4200" dirty="0"/>
              <a:t>Drafting the handbook on integrating business and trade statistics</a:t>
            </a:r>
          </a:p>
          <a:p>
            <a:r>
              <a:rPr lang="en-US" sz="4200" dirty="0"/>
              <a:t>Drafting  the 2</a:t>
            </a:r>
            <a:r>
              <a:rPr lang="en-US" sz="4200" baseline="30000" dirty="0"/>
              <a:t>nd</a:t>
            </a:r>
            <a:r>
              <a:rPr lang="en-US" sz="4200" dirty="0"/>
              <a:t> volume of Manual on Principal Indicators on Business and Trade Statistics</a:t>
            </a:r>
          </a:p>
          <a:p>
            <a:r>
              <a:rPr lang="en-US" sz="4200" dirty="0"/>
              <a:t>Contributing to Gender mainstreaming in Business and Trade Statistics with IAEG-GS</a:t>
            </a:r>
          </a:p>
          <a:p>
            <a:r>
              <a:rPr lang="en-US" sz="4200" dirty="0"/>
              <a:t>Development of the trade data tools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808954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49E826-584F-493E-A982-F206F932F3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94971" y="365126"/>
            <a:ext cx="7020379" cy="941160"/>
          </a:xfrm>
        </p:spPr>
        <p:txBody>
          <a:bodyPr>
            <a:noAutofit/>
          </a:bodyPr>
          <a:lstStyle/>
          <a:p>
            <a:r>
              <a:rPr lang="en-US" sz="3600" dirty="0">
                <a:solidFill>
                  <a:srgbClr val="0070C0"/>
                </a:solidFill>
              </a:rPr>
              <a:t>Other activities of the UNCEBTS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E3699E-D743-42F2-A54C-5CDB0ADBB2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2090" y="2839217"/>
            <a:ext cx="3214915" cy="3337745"/>
          </a:xfrm>
        </p:spPr>
        <p:txBody>
          <a:bodyPr>
            <a:normAutofit fontScale="92500" lnSpcReduction="10000"/>
          </a:bodyPr>
          <a:lstStyle/>
          <a:p>
            <a:endParaRPr lang="en-GB" sz="2000" dirty="0"/>
          </a:p>
          <a:p>
            <a:r>
              <a:rPr lang="en-GB" sz="2000" dirty="0"/>
              <a:t>Develop a </a:t>
            </a:r>
            <a:r>
              <a:rPr lang="en-GB" sz="2000" b="1" dirty="0"/>
              <a:t>communication strategy</a:t>
            </a:r>
            <a:r>
              <a:rPr lang="en-GB" sz="2000" dirty="0"/>
              <a:t> for the Committee (include newsletter, website, etc.)</a:t>
            </a:r>
          </a:p>
          <a:p>
            <a:endParaRPr lang="en-US" sz="2000" dirty="0"/>
          </a:p>
          <a:p>
            <a:r>
              <a:rPr lang="en-US" sz="2000" dirty="0"/>
              <a:t>Initiate </a:t>
            </a:r>
            <a:r>
              <a:rPr lang="en-US" sz="2000" b="1" dirty="0"/>
              <a:t>collaboration with existing groups of experts </a:t>
            </a:r>
            <a:r>
              <a:rPr lang="en-US" sz="2000" dirty="0"/>
              <a:t>in areas of common interest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0F3250A-43BF-429B-AFB5-8F4A70A54F7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77005" y="2849645"/>
            <a:ext cx="5588277" cy="3337745"/>
          </a:xfrm>
          <a:prstGeom prst="rect">
            <a:avLst/>
          </a:prstGeom>
        </p:spPr>
      </p:pic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3064312D-FAAE-4F4A-B268-30DF2879177F}"/>
              </a:ext>
            </a:extLst>
          </p:cNvPr>
          <p:cNvSpPr txBox="1">
            <a:spLocks/>
          </p:cNvSpPr>
          <p:nvPr/>
        </p:nvSpPr>
        <p:spPr>
          <a:xfrm>
            <a:off x="262090" y="1509715"/>
            <a:ext cx="8619820" cy="1126076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Aft>
                <a:spcPts val="0"/>
              </a:spcAft>
            </a:pPr>
            <a:r>
              <a:rPr lang="en-US" sz="2400" dirty="0"/>
              <a:t>Develop a </a:t>
            </a:r>
            <a:r>
              <a:rPr lang="en-US" sz="2400" b="1" dirty="0"/>
              <a:t>strategic vision for the future of business and trade statistics </a:t>
            </a:r>
            <a:r>
              <a:rPr lang="en-US" sz="2400" dirty="0"/>
              <a:t>that is agile and responsive to the new emerging issues (e.g. enterprise-centric view, more granular data, linked business and trade statistics,…)</a:t>
            </a:r>
          </a:p>
        </p:txBody>
      </p:sp>
    </p:spTree>
    <p:extLst>
      <p:ext uri="{BB962C8B-B14F-4D97-AF65-F5344CB8AC3E}">
        <p14:creationId xmlns:p14="http://schemas.microsoft.com/office/powerpoint/2010/main" val="281674420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Open </a:t>
            </a:r>
            <a:r>
              <a:rPr lang="nl-NL" dirty="0" err="1"/>
              <a:t>discussion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 is the relationship between and the other areas of business statistics?</a:t>
            </a:r>
          </a:p>
          <a:p>
            <a:r>
              <a:rPr lang="en-US" dirty="0"/>
              <a:t>Could you share if your work on the statistical business registers support the following work area in your office?</a:t>
            </a:r>
          </a:p>
          <a:p>
            <a:pPr lvl="1"/>
            <a:r>
              <a:rPr lang="en-US" dirty="0"/>
              <a:t>Globalization and digitalization</a:t>
            </a:r>
          </a:p>
          <a:p>
            <a:pPr lvl="1"/>
            <a:r>
              <a:rPr lang="en-US" dirty="0"/>
              <a:t>Sustainability and well-being</a:t>
            </a:r>
          </a:p>
          <a:p>
            <a:pPr lvl="1"/>
            <a:r>
              <a:rPr lang="en-US" dirty="0"/>
              <a:t>Business dynamics, demographics and entrepreneurship</a:t>
            </a:r>
          </a:p>
          <a:p>
            <a:pPr lvl="1"/>
            <a:r>
              <a:rPr lang="en-US" dirty="0"/>
              <a:t>International trade statistics</a:t>
            </a:r>
          </a:p>
        </p:txBody>
      </p:sp>
    </p:spTree>
    <p:extLst>
      <p:ext uri="{BB962C8B-B14F-4D97-AF65-F5344CB8AC3E}">
        <p14:creationId xmlns:p14="http://schemas.microsoft.com/office/powerpoint/2010/main" val="21849955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68BC28-D700-4568-BE6B-7609877C6B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en-US" dirty="0">
                <a:solidFill>
                  <a:srgbClr val="0070C0"/>
                </a:solidFill>
                <a:cs typeface="Times New Roman" panose="02020603050405020304" pitchFamily="18" charset="0"/>
              </a:rPr>
              <a:t>UN Committee of Experts on Business and Trade Statistics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4CC135-09C1-448B-9809-3749006870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9983" y="1576474"/>
            <a:ext cx="8564034" cy="273835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/>
              <a:t>Chair: Stefano Menghinello (ISTAT)</a:t>
            </a:r>
          </a:p>
          <a:p>
            <a:endParaRPr lang="en-US" sz="2400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8E238F77-543F-4F0A-9ECE-B77CBD4AA5CD}"/>
              </a:ext>
            </a:extLst>
          </p:cNvPr>
          <p:cNvSpPr txBox="1">
            <a:spLocks/>
          </p:cNvSpPr>
          <p:nvPr/>
        </p:nvSpPr>
        <p:spPr>
          <a:xfrm>
            <a:off x="194733" y="2771775"/>
            <a:ext cx="3678949" cy="4086225"/>
          </a:xfrm>
          <a:prstGeom prst="rect">
            <a:avLst/>
          </a:prstGeom>
        </p:spPr>
        <p:txBody>
          <a:bodyPr vert="horz" lIns="68580" tIns="34290" rIns="68580" bIns="3429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dirty="0"/>
              <a:t>Members: 26 Countries and several international regional organizations (e.g. Eurostat, OECD, IMF, ILO, UNIDO, UNCTAD, ITU, UNECE, and others)</a:t>
            </a:r>
          </a:p>
          <a:p>
            <a:r>
              <a:rPr lang="en-US" sz="2400" dirty="0"/>
              <a:t>Annual meetings held since 2018</a:t>
            </a:r>
          </a:p>
        </p:txBody>
      </p:sp>
      <p:graphicFrame>
        <p:nvGraphicFramePr>
          <p:cNvPr id="7" name="Diagram 6">
            <a:extLst>
              <a:ext uri="{FF2B5EF4-FFF2-40B4-BE49-F238E27FC236}">
                <a16:creationId xmlns:a16="http://schemas.microsoft.com/office/drawing/2014/main" id="{4B0B47E7-9C18-4859-8DDA-3452AF9646E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946758869"/>
              </p:ext>
            </p:extLst>
          </p:nvPr>
        </p:nvGraphicFramePr>
        <p:xfrm>
          <a:off x="3968932" y="2600203"/>
          <a:ext cx="5270318" cy="376447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9462009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68BC28-D700-4568-BE6B-7609877C6B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rgbClr val="0070C0"/>
                </a:solidFill>
                <a:cs typeface="Times New Roman" panose="02020603050405020304" pitchFamily="18" charset="0"/>
              </a:rPr>
              <a:t>Governance structure</a:t>
            </a:r>
            <a:endParaRPr lang="en-US" dirty="0">
              <a:solidFill>
                <a:srgbClr val="0070C0"/>
              </a:solidFill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B123A000-6A9E-8528-506F-E5D96261EDE8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2354" y="1318464"/>
            <a:ext cx="6976745" cy="3758362"/>
          </a:xfrm>
          <a:prstGeom prst="rect">
            <a:avLst/>
          </a:prstGeom>
          <a:noFill/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2B75F6AF-250F-C324-2B6C-35741E40F92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90625" y="5172292"/>
            <a:ext cx="3800819" cy="9905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91306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47663" y="563534"/>
            <a:ext cx="8448674" cy="678670"/>
          </a:xfrm>
        </p:spPr>
        <p:txBody>
          <a:bodyPr>
            <a:normAutofit fontScale="90000"/>
          </a:bodyPr>
          <a:lstStyle/>
          <a:p>
            <a:r>
              <a:rPr lang="en-US" sz="3600" dirty="0"/>
              <a:t>Strategic View on Business and Trade Statistics</a:t>
            </a:r>
            <a:br>
              <a:rPr lang="en-US" sz="3600" dirty="0"/>
            </a:b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Main elements of the strategic view:</a:t>
            </a:r>
          </a:p>
          <a:p>
            <a:pPr lvl="1"/>
            <a:r>
              <a:rPr lang="en-US" dirty="0"/>
              <a:t>Broadening the scope of official business and trade statistics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Identification of shared priorities to advance with a faster pace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The adoption of an enterprise-centered approach for official business statistics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The SBR as the core of the new data production framework for economic statistics</a:t>
            </a:r>
          </a:p>
          <a:p>
            <a:pPr marL="342900" lvl="1" indent="0">
              <a:buNone/>
            </a:pPr>
            <a:endParaRPr lang="en-US" dirty="0"/>
          </a:p>
          <a:p>
            <a:pPr lvl="1"/>
            <a:r>
              <a:rPr lang="en-US" dirty="0"/>
              <a:t>Promote the integration of business and trade statistics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0704435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47663" y="563534"/>
            <a:ext cx="8448674" cy="678670"/>
          </a:xfrm>
        </p:spPr>
        <p:txBody>
          <a:bodyPr>
            <a:normAutofit fontScale="90000"/>
          </a:bodyPr>
          <a:lstStyle/>
          <a:p>
            <a:r>
              <a:rPr lang="en-US" sz="3600" dirty="0"/>
              <a:t>Output of the Committee in the last few years</a:t>
            </a:r>
            <a:br>
              <a:rPr lang="en-US" sz="3600" dirty="0"/>
            </a:b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  <a:spcAft>
                <a:spcPts val="1200"/>
              </a:spcAft>
            </a:pPr>
            <a:r>
              <a:rPr lang="en-US" dirty="0"/>
              <a:t>Oversaw the preparation of the UN Guidelines on Statistical Business Registers (2020)</a:t>
            </a:r>
          </a:p>
          <a:p>
            <a:pPr>
              <a:lnSpc>
                <a:spcPct val="100000"/>
              </a:lnSpc>
              <a:spcAft>
                <a:spcPts val="1200"/>
              </a:spcAft>
            </a:pPr>
            <a:r>
              <a:rPr lang="en-US" dirty="0"/>
              <a:t>Developed a strategic view on business statistics (2020)</a:t>
            </a:r>
          </a:p>
          <a:p>
            <a:pPr>
              <a:lnSpc>
                <a:spcPct val="100000"/>
              </a:lnSpc>
              <a:spcAft>
                <a:spcPts val="1200"/>
              </a:spcAft>
            </a:pPr>
            <a:r>
              <a:rPr lang="en-US" dirty="0"/>
              <a:t>Prepared the Manual on Principal indicators for business and trade statistics </a:t>
            </a:r>
          </a:p>
          <a:p>
            <a:pPr>
              <a:lnSpc>
                <a:spcPct val="100000"/>
              </a:lnSpc>
              <a:spcAft>
                <a:spcPts val="1200"/>
              </a:spcAft>
            </a:pPr>
            <a:r>
              <a:rPr lang="en-US" dirty="0"/>
              <a:t>Prepared the Manual on the Maturity Model for Statistical Business Registers </a:t>
            </a:r>
          </a:p>
          <a:p>
            <a:pPr>
              <a:lnSpc>
                <a:spcPct val="100000"/>
              </a:lnSpc>
              <a:spcAft>
                <a:spcPts val="1200"/>
              </a:spcAft>
            </a:pPr>
            <a:r>
              <a:rPr lang="en-US" dirty="0"/>
              <a:t>Oversaw the development of a SIAP-ADB-UNSD e-learning foundational course on SBRs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2067932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98EF10-966E-4C6D-86EA-2F2CC25E24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>
                <a:solidFill>
                  <a:srgbClr val="0070C0"/>
                </a:solidFill>
              </a:rPr>
              <a:t>UNCEBTS Task Teams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3783C9-7169-41B4-993A-8FD06CBA3C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Five task team were created:</a:t>
            </a:r>
          </a:p>
          <a:p>
            <a:pPr lvl="1"/>
            <a:r>
              <a:rPr lang="en-US" dirty="0"/>
              <a:t>Globalization and digitalization</a:t>
            </a:r>
          </a:p>
          <a:p>
            <a:pPr lvl="1"/>
            <a:r>
              <a:rPr lang="en-US" dirty="0"/>
              <a:t>Business dynamics, Business demography and entrepreneurship</a:t>
            </a:r>
          </a:p>
          <a:p>
            <a:pPr lvl="1"/>
            <a:r>
              <a:rPr lang="en-US" dirty="0"/>
              <a:t>Statistical business registers</a:t>
            </a:r>
          </a:p>
          <a:p>
            <a:pPr lvl="2"/>
            <a:r>
              <a:rPr lang="en-US" dirty="0"/>
              <a:t>Exhaustive business registers</a:t>
            </a:r>
          </a:p>
          <a:p>
            <a:pPr lvl="2"/>
            <a:r>
              <a:rPr lang="en-US" dirty="0"/>
              <a:t>Capacity building on statistical business registers</a:t>
            </a:r>
          </a:p>
          <a:p>
            <a:pPr lvl="1"/>
            <a:r>
              <a:rPr lang="en-US" dirty="0"/>
              <a:t>Well-being and sustainability</a:t>
            </a:r>
          </a:p>
          <a:p>
            <a:pPr lvl="1"/>
            <a:r>
              <a:rPr lang="en-US" dirty="0"/>
              <a:t>International trade statistics</a:t>
            </a:r>
          </a:p>
          <a:p>
            <a:pPr lvl="1"/>
            <a:endParaRPr lang="en-US" dirty="0"/>
          </a:p>
          <a:p>
            <a:endParaRPr lang="en-US" dirty="0"/>
          </a:p>
          <a:p>
            <a:r>
              <a:rPr lang="en-US" dirty="0"/>
              <a:t>They developed annual plan to improve and strengthen business and related trade statistics</a:t>
            </a:r>
          </a:p>
        </p:txBody>
      </p:sp>
    </p:spTree>
    <p:extLst>
      <p:ext uri="{BB962C8B-B14F-4D97-AF65-F5344CB8AC3E}">
        <p14:creationId xmlns:p14="http://schemas.microsoft.com/office/powerpoint/2010/main" val="163504401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825625"/>
            <a:ext cx="8580120" cy="4575677"/>
          </a:xfrm>
        </p:spPr>
        <p:txBody>
          <a:bodyPr>
            <a:normAutofit/>
          </a:bodyPr>
          <a:lstStyle/>
          <a:p>
            <a:r>
              <a:rPr lang="en-GB" dirty="0"/>
              <a:t>Develop guidance for business statistics on globalization and digitalization related to the structure, activities and performance of businesses</a:t>
            </a:r>
          </a:p>
          <a:p>
            <a:r>
              <a:rPr lang="en-GB" dirty="0"/>
              <a:t>Identify information gaps based on a review of ongoing statistical initiatives in economic statistics</a:t>
            </a:r>
          </a:p>
          <a:p>
            <a:r>
              <a:rPr lang="en-GB" dirty="0"/>
              <a:t>Identify a set of core indicators on globalization and digitalisation </a:t>
            </a:r>
          </a:p>
          <a:p>
            <a:r>
              <a:rPr lang="en-GB" dirty="0"/>
              <a:t>Conduct joint global assessment on the status of implementation of business statistics on globalization and digitalisation </a:t>
            </a: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83F52D3B-27E7-4645-9812-B03AA707D6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98862" y="456698"/>
            <a:ext cx="7645138" cy="819150"/>
          </a:xfrm>
        </p:spPr>
        <p:txBody>
          <a:bodyPr>
            <a:noAutofit/>
          </a:bodyPr>
          <a:lstStyle/>
          <a:p>
            <a:r>
              <a:rPr lang="en-US" sz="3600" dirty="0">
                <a:solidFill>
                  <a:srgbClr val="0070C0"/>
                </a:solidFill>
              </a:rPr>
              <a:t>Task Team on globalization and digitalization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489666" y="1267216"/>
            <a:ext cx="5814554" cy="82112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3185"/>
              </a:lnSpc>
            </a:pPr>
            <a:r>
              <a:rPr lang="en-US" sz="3250">
                <a:solidFill>
                  <a:srgbClr val="213550"/>
                </a:solidFill>
                <a:latin typeface="Montserrat Bold"/>
              </a:rPr>
              <a:t>HIGHLIGHTS OF THE PROPOSED WORKPLAN</a:t>
            </a:r>
          </a:p>
        </p:txBody>
      </p:sp>
      <p:sp>
        <p:nvSpPr>
          <p:cNvPr id="3" name="TextBox 3"/>
          <p:cNvSpPr txBox="1"/>
          <p:nvPr/>
        </p:nvSpPr>
        <p:spPr>
          <a:xfrm>
            <a:off x="2450222" y="2447944"/>
            <a:ext cx="4456770" cy="62959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691"/>
              </a:lnSpc>
            </a:pPr>
            <a:r>
              <a:rPr lang="en-US" sz="949" dirty="0">
                <a:solidFill>
                  <a:srgbClr val="0B1320"/>
                </a:solidFill>
                <a:latin typeface="Montserrat"/>
              </a:rPr>
              <a:t>Complement and build on current work to record current work to record current best practices from NSOs in terms of data sources and data collection methods and approaches for measuring e-commerce.</a:t>
            </a:r>
          </a:p>
        </p:txBody>
      </p:sp>
      <p:sp>
        <p:nvSpPr>
          <p:cNvPr id="4" name="TextBox 4"/>
          <p:cNvSpPr txBox="1"/>
          <p:nvPr/>
        </p:nvSpPr>
        <p:spPr>
          <a:xfrm>
            <a:off x="1190710" y="2462231"/>
            <a:ext cx="1140919" cy="29591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2450"/>
              </a:lnSpc>
            </a:pPr>
            <a:r>
              <a:rPr lang="en-US" sz="1750">
                <a:solidFill>
                  <a:srgbClr val="0B1320"/>
                </a:solidFill>
                <a:latin typeface="Montserrat Bold"/>
              </a:rPr>
              <a:t>Action 1</a:t>
            </a:r>
          </a:p>
        </p:txBody>
      </p:sp>
      <p:grpSp>
        <p:nvGrpSpPr>
          <p:cNvPr id="5" name="Group 5"/>
          <p:cNvGrpSpPr/>
          <p:nvPr/>
        </p:nvGrpSpPr>
        <p:grpSpPr>
          <a:xfrm rot="9261838">
            <a:off x="8380094" y="-267623"/>
            <a:ext cx="1790280" cy="5160238"/>
            <a:chOff x="0" y="0"/>
            <a:chExt cx="943028" cy="2718150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943028" cy="2718150"/>
            </a:xfrm>
            <a:custGeom>
              <a:avLst/>
              <a:gdLst/>
              <a:ahLst/>
              <a:cxnLst/>
              <a:rect l="l" t="t" r="r" b="b"/>
              <a:pathLst>
                <a:path w="943028" h="2718150">
                  <a:moveTo>
                    <a:pt x="0" y="0"/>
                  </a:moveTo>
                  <a:lnTo>
                    <a:pt x="943028" y="0"/>
                  </a:lnTo>
                  <a:lnTo>
                    <a:pt x="943028" y="2718150"/>
                  </a:lnTo>
                  <a:lnTo>
                    <a:pt x="0" y="2718150"/>
                  </a:lnTo>
                  <a:close/>
                </a:path>
              </a:pathLst>
            </a:custGeom>
            <a:solidFill>
              <a:srgbClr val="497183"/>
            </a:solidFill>
          </p:spPr>
          <p:txBody>
            <a:bodyPr/>
            <a:lstStyle/>
            <a:p>
              <a:endParaRPr lang="en-US" sz="900"/>
            </a:p>
          </p:txBody>
        </p:sp>
        <p:sp>
          <p:nvSpPr>
            <p:cNvPr id="7" name="TextBox 7"/>
            <p:cNvSpPr txBox="1"/>
            <p:nvPr/>
          </p:nvSpPr>
          <p:spPr>
            <a:xfrm>
              <a:off x="0" y="-47625"/>
              <a:ext cx="812800" cy="860425"/>
            </a:xfrm>
            <a:prstGeom prst="rect">
              <a:avLst/>
            </a:prstGeom>
          </p:spPr>
          <p:txBody>
            <a:bodyPr lIns="25400" tIns="25400" rIns="25400" bIns="25400" rtlCol="0" anchor="ctr"/>
            <a:lstStyle/>
            <a:p>
              <a:pPr algn="ctr">
                <a:lnSpc>
                  <a:spcPts val="1330"/>
                </a:lnSpc>
              </a:pPr>
              <a:endParaRPr sz="900"/>
            </a:p>
          </p:txBody>
        </p:sp>
      </p:grpSp>
      <p:grpSp>
        <p:nvGrpSpPr>
          <p:cNvPr id="8" name="Group 8"/>
          <p:cNvGrpSpPr/>
          <p:nvPr/>
        </p:nvGrpSpPr>
        <p:grpSpPr>
          <a:xfrm rot="-8914360">
            <a:off x="5339810" y="-1103431"/>
            <a:ext cx="4046588" cy="2750532"/>
            <a:chOff x="0" y="0"/>
            <a:chExt cx="2131536" cy="1448840"/>
          </a:xfrm>
        </p:grpSpPr>
        <p:sp>
          <p:nvSpPr>
            <p:cNvPr id="9" name="Freeform 9"/>
            <p:cNvSpPr/>
            <p:nvPr/>
          </p:nvSpPr>
          <p:spPr>
            <a:xfrm>
              <a:off x="0" y="0"/>
              <a:ext cx="2131536" cy="1448840"/>
            </a:xfrm>
            <a:custGeom>
              <a:avLst/>
              <a:gdLst/>
              <a:ahLst/>
              <a:cxnLst/>
              <a:rect l="l" t="t" r="r" b="b"/>
              <a:pathLst>
                <a:path w="2131536" h="1448840">
                  <a:moveTo>
                    <a:pt x="0" y="0"/>
                  </a:moveTo>
                  <a:lnTo>
                    <a:pt x="2131536" y="0"/>
                  </a:lnTo>
                  <a:lnTo>
                    <a:pt x="2131536" y="1448840"/>
                  </a:lnTo>
                  <a:lnTo>
                    <a:pt x="0" y="1448840"/>
                  </a:lnTo>
                  <a:close/>
                </a:path>
              </a:pathLst>
            </a:custGeom>
            <a:solidFill>
              <a:srgbClr val="213550"/>
            </a:solidFill>
          </p:spPr>
          <p:txBody>
            <a:bodyPr/>
            <a:lstStyle/>
            <a:p>
              <a:endParaRPr lang="en-US" sz="900"/>
            </a:p>
          </p:txBody>
        </p:sp>
        <p:sp>
          <p:nvSpPr>
            <p:cNvPr id="10" name="TextBox 10"/>
            <p:cNvSpPr txBox="1"/>
            <p:nvPr/>
          </p:nvSpPr>
          <p:spPr>
            <a:xfrm>
              <a:off x="0" y="-47625"/>
              <a:ext cx="812800" cy="860425"/>
            </a:xfrm>
            <a:prstGeom prst="rect">
              <a:avLst/>
            </a:prstGeom>
          </p:spPr>
          <p:txBody>
            <a:bodyPr lIns="25400" tIns="25400" rIns="25400" bIns="25400" rtlCol="0" anchor="ctr"/>
            <a:lstStyle/>
            <a:p>
              <a:pPr algn="ctr">
                <a:lnSpc>
                  <a:spcPts val="1330"/>
                </a:lnSpc>
              </a:pPr>
              <a:endParaRPr sz="900"/>
            </a:p>
          </p:txBody>
        </p:sp>
      </p:grpSp>
      <p:sp>
        <p:nvSpPr>
          <p:cNvPr id="11" name="Freeform 11"/>
          <p:cNvSpPr/>
          <p:nvPr/>
        </p:nvSpPr>
        <p:spPr>
          <a:xfrm rot="-2880474" flipH="1" flipV="1">
            <a:off x="7362724" y="-931933"/>
            <a:ext cx="2189839" cy="3451886"/>
          </a:xfrm>
          <a:custGeom>
            <a:avLst/>
            <a:gdLst/>
            <a:ahLst/>
            <a:cxnLst/>
            <a:rect l="l" t="t" r="r" b="b"/>
            <a:pathLst>
              <a:path w="4379678" h="6903771">
                <a:moveTo>
                  <a:pt x="4379678" y="6903772"/>
                </a:moveTo>
                <a:lnTo>
                  <a:pt x="0" y="6903772"/>
                </a:lnTo>
                <a:lnTo>
                  <a:pt x="0" y="0"/>
                </a:lnTo>
                <a:lnTo>
                  <a:pt x="4379678" y="0"/>
                </a:lnTo>
                <a:lnTo>
                  <a:pt x="4379678" y="6903772"/>
                </a:lnTo>
                <a:close/>
              </a:path>
            </a:pathLst>
          </a:custGeom>
          <a:blipFill>
            <a:blip r:embed="rId3">
              <a:alphaModFix amt="64000"/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 r="-61881"/>
            </a:stretch>
          </a:blipFill>
        </p:spPr>
        <p:txBody>
          <a:bodyPr/>
          <a:lstStyle/>
          <a:p>
            <a:endParaRPr lang="en-US" sz="900"/>
          </a:p>
        </p:txBody>
      </p:sp>
      <p:grpSp>
        <p:nvGrpSpPr>
          <p:cNvPr id="12" name="Group 12"/>
          <p:cNvGrpSpPr/>
          <p:nvPr/>
        </p:nvGrpSpPr>
        <p:grpSpPr>
          <a:xfrm>
            <a:off x="-240905" y="5392969"/>
            <a:ext cx="9832752" cy="1554404"/>
            <a:chOff x="0" y="0"/>
            <a:chExt cx="5179392" cy="818781"/>
          </a:xfrm>
        </p:grpSpPr>
        <p:sp>
          <p:nvSpPr>
            <p:cNvPr id="13" name="Freeform 13"/>
            <p:cNvSpPr/>
            <p:nvPr/>
          </p:nvSpPr>
          <p:spPr>
            <a:xfrm>
              <a:off x="0" y="0"/>
              <a:ext cx="5179392" cy="818781"/>
            </a:xfrm>
            <a:custGeom>
              <a:avLst/>
              <a:gdLst/>
              <a:ahLst/>
              <a:cxnLst/>
              <a:rect l="l" t="t" r="r" b="b"/>
              <a:pathLst>
                <a:path w="5179392" h="818781">
                  <a:moveTo>
                    <a:pt x="0" y="0"/>
                  </a:moveTo>
                  <a:lnTo>
                    <a:pt x="5179392" y="0"/>
                  </a:lnTo>
                  <a:lnTo>
                    <a:pt x="5179392" y="818781"/>
                  </a:lnTo>
                  <a:lnTo>
                    <a:pt x="0" y="818781"/>
                  </a:lnTo>
                  <a:close/>
                </a:path>
              </a:pathLst>
            </a:custGeom>
            <a:solidFill>
              <a:srgbClr val="497183"/>
            </a:solidFill>
          </p:spPr>
          <p:txBody>
            <a:bodyPr/>
            <a:lstStyle/>
            <a:p>
              <a:endParaRPr lang="en-US" sz="900"/>
            </a:p>
          </p:txBody>
        </p:sp>
        <p:sp>
          <p:nvSpPr>
            <p:cNvPr id="14" name="TextBox 14"/>
            <p:cNvSpPr txBox="1"/>
            <p:nvPr/>
          </p:nvSpPr>
          <p:spPr>
            <a:xfrm>
              <a:off x="0" y="-47625"/>
              <a:ext cx="812800" cy="860425"/>
            </a:xfrm>
            <a:prstGeom prst="rect">
              <a:avLst/>
            </a:prstGeom>
          </p:spPr>
          <p:txBody>
            <a:bodyPr lIns="25400" tIns="25400" rIns="25400" bIns="25400" rtlCol="0" anchor="ctr"/>
            <a:lstStyle/>
            <a:p>
              <a:pPr algn="ctr">
                <a:lnSpc>
                  <a:spcPts val="1330"/>
                </a:lnSpc>
              </a:pPr>
              <a:endParaRPr sz="900"/>
            </a:p>
          </p:txBody>
        </p:sp>
      </p:grpSp>
      <p:sp>
        <p:nvSpPr>
          <p:cNvPr id="15" name="Freeform 15"/>
          <p:cNvSpPr/>
          <p:nvPr/>
        </p:nvSpPr>
        <p:spPr>
          <a:xfrm>
            <a:off x="303689" y="5549321"/>
            <a:ext cx="2519025" cy="314707"/>
          </a:xfrm>
          <a:custGeom>
            <a:avLst/>
            <a:gdLst/>
            <a:ahLst/>
            <a:cxnLst/>
            <a:rect l="l" t="t" r="r" b="b"/>
            <a:pathLst>
              <a:path w="5038049" h="629413">
                <a:moveTo>
                  <a:pt x="0" y="0"/>
                </a:moveTo>
                <a:lnTo>
                  <a:pt x="5038049" y="0"/>
                </a:lnTo>
                <a:lnTo>
                  <a:pt x="5038049" y="629412"/>
                </a:lnTo>
                <a:lnTo>
                  <a:pt x="0" y="629412"/>
                </a:lnTo>
                <a:lnTo>
                  <a:pt x="0" y="0"/>
                </a:lnTo>
                <a:close/>
              </a:path>
            </a:pathLst>
          </a:custGeom>
          <a:blipFill>
            <a:blip r:embed="rId5"/>
            <a:stretch>
              <a:fillRect/>
            </a:stretch>
          </a:blipFill>
        </p:spPr>
        <p:txBody>
          <a:bodyPr/>
          <a:lstStyle/>
          <a:p>
            <a:endParaRPr lang="en-US" sz="900"/>
          </a:p>
        </p:txBody>
      </p:sp>
      <p:sp>
        <p:nvSpPr>
          <p:cNvPr id="16" name="Freeform 16"/>
          <p:cNvSpPr/>
          <p:nvPr/>
        </p:nvSpPr>
        <p:spPr>
          <a:xfrm>
            <a:off x="7635874" y="5531112"/>
            <a:ext cx="993777" cy="332915"/>
          </a:xfrm>
          <a:custGeom>
            <a:avLst/>
            <a:gdLst/>
            <a:ahLst/>
            <a:cxnLst/>
            <a:rect l="l" t="t" r="r" b="b"/>
            <a:pathLst>
              <a:path w="1987553" h="665830">
                <a:moveTo>
                  <a:pt x="0" y="0"/>
                </a:moveTo>
                <a:lnTo>
                  <a:pt x="1987553" y="0"/>
                </a:lnTo>
                <a:lnTo>
                  <a:pt x="1987553" y="665830"/>
                </a:lnTo>
                <a:lnTo>
                  <a:pt x="0" y="665830"/>
                </a:lnTo>
                <a:lnTo>
                  <a:pt x="0" y="0"/>
                </a:lnTo>
                <a:close/>
              </a:path>
            </a:pathLst>
          </a:custGeom>
          <a:blipFill>
            <a:blip r:embed="rId6"/>
            <a:stretch>
              <a:fillRect/>
            </a:stretch>
          </a:blipFill>
        </p:spPr>
        <p:txBody>
          <a:bodyPr/>
          <a:lstStyle/>
          <a:p>
            <a:endParaRPr lang="en-US" sz="900"/>
          </a:p>
        </p:txBody>
      </p:sp>
      <p:grpSp>
        <p:nvGrpSpPr>
          <p:cNvPr id="17" name="Group 17"/>
          <p:cNvGrpSpPr/>
          <p:nvPr/>
        </p:nvGrpSpPr>
        <p:grpSpPr>
          <a:xfrm>
            <a:off x="0" y="5394750"/>
            <a:ext cx="9219596" cy="606000"/>
            <a:chOff x="0" y="0"/>
            <a:chExt cx="4856412" cy="319210"/>
          </a:xfrm>
        </p:grpSpPr>
        <p:sp>
          <p:nvSpPr>
            <p:cNvPr id="18" name="Freeform 18"/>
            <p:cNvSpPr/>
            <p:nvPr/>
          </p:nvSpPr>
          <p:spPr>
            <a:xfrm>
              <a:off x="0" y="0"/>
              <a:ext cx="4856412" cy="319210"/>
            </a:xfrm>
            <a:custGeom>
              <a:avLst/>
              <a:gdLst/>
              <a:ahLst/>
              <a:cxnLst/>
              <a:rect l="l" t="t" r="r" b="b"/>
              <a:pathLst>
                <a:path w="4856412" h="319210">
                  <a:moveTo>
                    <a:pt x="0" y="0"/>
                  </a:moveTo>
                  <a:lnTo>
                    <a:pt x="4856412" y="0"/>
                  </a:lnTo>
                  <a:lnTo>
                    <a:pt x="4856412" y="319210"/>
                  </a:lnTo>
                  <a:lnTo>
                    <a:pt x="0" y="31921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en-US" sz="900"/>
            </a:p>
          </p:txBody>
        </p:sp>
        <p:sp>
          <p:nvSpPr>
            <p:cNvPr id="19" name="TextBox 19"/>
            <p:cNvSpPr txBox="1"/>
            <p:nvPr/>
          </p:nvSpPr>
          <p:spPr>
            <a:xfrm>
              <a:off x="0" y="-19050"/>
              <a:ext cx="812800" cy="831850"/>
            </a:xfrm>
            <a:prstGeom prst="rect">
              <a:avLst/>
            </a:prstGeom>
          </p:spPr>
          <p:txBody>
            <a:bodyPr lIns="25400" tIns="25400" rIns="25400" bIns="25400" rtlCol="0" anchor="ctr"/>
            <a:lstStyle/>
            <a:p>
              <a:pPr algn="ctr">
                <a:lnSpc>
                  <a:spcPts val="1625"/>
                </a:lnSpc>
              </a:pPr>
              <a:endParaRPr sz="900"/>
            </a:p>
          </p:txBody>
        </p:sp>
      </p:grpSp>
      <p:sp>
        <p:nvSpPr>
          <p:cNvPr id="20" name="Freeform 20"/>
          <p:cNvSpPr/>
          <p:nvPr/>
        </p:nvSpPr>
        <p:spPr>
          <a:xfrm>
            <a:off x="231863" y="5519687"/>
            <a:ext cx="2956785" cy="369397"/>
          </a:xfrm>
          <a:custGeom>
            <a:avLst/>
            <a:gdLst/>
            <a:ahLst/>
            <a:cxnLst/>
            <a:rect l="l" t="t" r="r" b="b"/>
            <a:pathLst>
              <a:path w="5913569" h="738793">
                <a:moveTo>
                  <a:pt x="0" y="0"/>
                </a:moveTo>
                <a:lnTo>
                  <a:pt x="5913569" y="0"/>
                </a:lnTo>
                <a:lnTo>
                  <a:pt x="5913569" y="738793"/>
                </a:lnTo>
                <a:lnTo>
                  <a:pt x="0" y="738793"/>
                </a:lnTo>
                <a:lnTo>
                  <a:pt x="0" y="0"/>
                </a:lnTo>
                <a:close/>
              </a:path>
            </a:pathLst>
          </a:custGeom>
          <a:blipFill>
            <a:blip r:embed="rId7"/>
            <a:stretch>
              <a:fillRect/>
            </a:stretch>
          </a:blipFill>
        </p:spPr>
        <p:txBody>
          <a:bodyPr/>
          <a:lstStyle/>
          <a:p>
            <a:endParaRPr lang="en-US" sz="900"/>
          </a:p>
        </p:txBody>
      </p:sp>
      <p:sp>
        <p:nvSpPr>
          <p:cNvPr id="21" name="Freeform 21"/>
          <p:cNvSpPr/>
          <p:nvPr/>
        </p:nvSpPr>
        <p:spPr>
          <a:xfrm>
            <a:off x="7572610" y="5503044"/>
            <a:ext cx="1202041" cy="402684"/>
          </a:xfrm>
          <a:custGeom>
            <a:avLst/>
            <a:gdLst/>
            <a:ahLst/>
            <a:cxnLst/>
            <a:rect l="l" t="t" r="r" b="b"/>
            <a:pathLst>
              <a:path w="2404081" h="805367">
                <a:moveTo>
                  <a:pt x="0" y="0"/>
                </a:moveTo>
                <a:lnTo>
                  <a:pt x="2404082" y="0"/>
                </a:lnTo>
                <a:lnTo>
                  <a:pt x="2404082" y="805367"/>
                </a:lnTo>
                <a:lnTo>
                  <a:pt x="0" y="805367"/>
                </a:lnTo>
                <a:lnTo>
                  <a:pt x="0" y="0"/>
                </a:lnTo>
                <a:close/>
              </a:path>
            </a:pathLst>
          </a:custGeom>
          <a:blipFill>
            <a:blip r:embed="rId8"/>
            <a:stretch>
              <a:fillRect/>
            </a:stretch>
          </a:blipFill>
        </p:spPr>
        <p:txBody>
          <a:bodyPr/>
          <a:lstStyle/>
          <a:p>
            <a:endParaRPr lang="en-US" sz="900"/>
          </a:p>
        </p:txBody>
      </p:sp>
      <p:sp>
        <p:nvSpPr>
          <p:cNvPr id="22" name="TextBox 22"/>
          <p:cNvSpPr txBox="1"/>
          <p:nvPr/>
        </p:nvSpPr>
        <p:spPr>
          <a:xfrm>
            <a:off x="2550159" y="3316975"/>
            <a:ext cx="1140919" cy="29591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2450"/>
              </a:lnSpc>
            </a:pPr>
            <a:r>
              <a:rPr lang="en-US" sz="1750">
                <a:solidFill>
                  <a:srgbClr val="0B1320"/>
                </a:solidFill>
                <a:latin typeface="Montserrat Bold"/>
              </a:rPr>
              <a:t>Results</a:t>
            </a:r>
          </a:p>
        </p:txBody>
      </p:sp>
      <p:sp>
        <p:nvSpPr>
          <p:cNvPr id="23" name="TextBox 23"/>
          <p:cNvSpPr txBox="1"/>
          <p:nvPr/>
        </p:nvSpPr>
        <p:spPr>
          <a:xfrm>
            <a:off x="3691078" y="3332415"/>
            <a:ext cx="4886991" cy="62959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691"/>
              </a:lnSpc>
            </a:pPr>
            <a:r>
              <a:rPr lang="en-US" sz="949" dirty="0">
                <a:solidFill>
                  <a:srgbClr val="0B1320"/>
                </a:solidFill>
                <a:latin typeface="Montserrat"/>
              </a:rPr>
              <a:t>Provide practical advice and potential methodological guidance to portray e-commerce and its impacts efficiently and accurately without simply adding more indicators by building off complementary work by UNCTAD and the OECD. </a:t>
            </a:r>
          </a:p>
        </p:txBody>
      </p:sp>
      <p:sp>
        <p:nvSpPr>
          <p:cNvPr id="24" name="TextBox 24"/>
          <p:cNvSpPr txBox="1"/>
          <p:nvPr/>
        </p:nvSpPr>
        <p:spPr>
          <a:xfrm>
            <a:off x="2822714" y="4210176"/>
            <a:ext cx="1909678" cy="24949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2100"/>
              </a:lnSpc>
            </a:pPr>
            <a:r>
              <a:rPr lang="en-US" sz="1500" dirty="0">
                <a:solidFill>
                  <a:srgbClr val="0B1320"/>
                </a:solidFill>
                <a:latin typeface="Montserrat Bold"/>
              </a:rPr>
              <a:t>Deliverable</a:t>
            </a:r>
          </a:p>
        </p:txBody>
      </p:sp>
      <p:sp>
        <p:nvSpPr>
          <p:cNvPr id="26" name="Freeform 26"/>
          <p:cNvSpPr/>
          <p:nvPr/>
        </p:nvSpPr>
        <p:spPr>
          <a:xfrm rot="-10800000">
            <a:off x="489666" y="2869554"/>
            <a:ext cx="2189771" cy="2176418"/>
          </a:xfrm>
          <a:custGeom>
            <a:avLst/>
            <a:gdLst/>
            <a:ahLst/>
            <a:cxnLst/>
            <a:rect l="l" t="t" r="r" b="b"/>
            <a:pathLst>
              <a:path w="4379541" h="4352836">
                <a:moveTo>
                  <a:pt x="0" y="0"/>
                </a:moveTo>
                <a:lnTo>
                  <a:pt x="4379540" y="0"/>
                </a:lnTo>
                <a:lnTo>
                  <a:pt x="4379540" y="4352836"/>
                </a:lnTo>
                <a:lnTo>
                  <a:pt x="0" y="4352836"/>
                </a:lnTo>
                <a:lnTo>
                  <a:pt x="0" y="0"/>
                </a:lnTo>
                <a:close/>
              </a:path>
            </a:pathLst>
          </a:custGeom>
          <a:blipFill>
            <a:blip r:embed="rId9">
              <a:alphaModFix amt="51000"/>
              <a:extLst>
                <a:ext uri="{96DAC541-7B7A-43D3-8B79-37D633B846F1}">
                  <asvg:svgBlip xmlns:asvg="http://schemas.microsoft.com/office/drawing/2016/SVG/main" r:embed="rId10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 sz="900"/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E2709B47-0428-F385-71E8-FB1E7E589B56}"/>
              </a:ext>
            </a:extLst>
          </p:cNvPr>
          <p:cNvSpPr txBox="1"/>
          <p:nvPr/>
        </p:nvSpPr>
        <p:spPr>
          <a:xfrm>
            <a:off x="4191000" y="4210176"/>
            <a:ext cx="4202229" cy="9400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690"/>
              </a:lnSpc>
              <a:spcAft>
                <a:spcPts val="400"/>
              </a:spcAft>
            </a:pPr>
            <a:r>
              <a:rPr lang="en-CA" sz="950" dirty="0">
                <a:latin typeface="Montserrat" panose="00000500000000000000" pitchFamily="2" charset="0"/>
                <a:ea typeface="Calibri" panose="020F0502020204030204" pitchFamily="34" charset="0"/>
                <a:cs typeface="Arial" panose="020B0604020202020204" pitchFamily="34" charset="0"/>
              </a:rPr>
              <a:t>Provide recommendations on best practices and future areas of study with respect to new data sources and methods for measuring e-commerce to serve as an input and complement to UNCTAD’s Working Group on Measurement of E-commerce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327</TotalTime>
  <Words>1658</Words>
  <Application>Microsoft Office PowerPoint</Application>
  <PresentationFormat>On-screen Show (4:3)</PresentationFormat>
  <Paragraphs>152</Paragraphs>
  <Slides>22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8" baseType="lpstr">
      <vt:lpstr>Calibri (Body)</vt:lpstr>
      <vt:lpstr>Arial</vt:lpstr>
      <vt:lpstr>Calibri</vt:lpstr>
      <vt:lpstr>Montserrat</vt:lpstr>
      <vt:lpstr>Montserrat Bold</vt:lpstr>
      <vt:lpstr>Office Theme</vt:lpstr>
      <vt:lpstr>Regional Course on  Statistical Business Registers </vt:lpstr>
      <vt:lpstr>UN Committee of Experts on Business and Trade Statistics (UNCEBTS) </vt:lpstr>
      <vt:lpstr>UN Committee of Experts on Business and Trade Statistics</vt:lpstr>
      <vt:lpstr>Governance structure</vt:lpstr>
      <vt:lpstr>Strategic View on Business and Trade Statistics </vt:lpstr>
      <vt:lpstr>Output of the Committee in the last few years </vt:lpstr>
      <vt:lpstr>UNCEBTS Task Teams</vt:lpstr>
      <vt:lpstr>Task Team on globalization and digitalization</vt:lpstr>
      <vt:lpstr>PowerPoint Presentation</vt:lpstr>
      <vt:lpstr>PowerPoint Presentation</vt:lpstr>
      <vt:lpstr>PowerPoint Presentation</vt:lpstr>
      <vt:lpstr>Task Team on Statistical Business Registers</vt:lpstr>
      <vt:lpstr>PowerPoint Presentation</vt:lpstr>
      <vt:lpstr>PowerPoint Presentation</vt:lpstr>
      <vt:lpstr>Capacity Building</vt:lpstr>
      <vt:lpstr>Task Team on Business dynamics, Demography and entrepreneurships</vt:lpstr>
      <vt:lpstr>PowerPoint Presentation</vt:lpstr>
      <vt:lpstr>Task Team on Well-being and sustainability</vt:lpstr>
      <vt:lpstr>Activities in 2023</vt:lpstr>
      <vt:lpstr>Task team on International Trade Statistics</vt:lpstr>
      <vt:lpstr>Other activities of the UNCEBTS</vt:lpstr>
      <vt:lpstr>Open discussion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Foundational Course on  Statistical Business Registers</dc:title>
  <dc:creator>Hermans, H.J.C.M. (Hank)</dc:creator>
  <cp:lastModifiedBy>Julian Chow</cp:lastModifiedBy>
  <cp:revision>11</cp:revision>
  <dcterms:created xsi:type="dcterms:W3CDTF">2021-10-05T05:08:07Z</dcterms:created>
  <dcterms:modified xsi:type="dcterms:W3CDTF">2024-03-06T02:14:53Z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lassificationContentMarkingFooterLocations">
    <vt:lpwstr>Office Theme:7</vt:lpwstr>
  </property>
  <property fmtid="{D5CDD505-2E9C-101B-9397-08002B2CF9AE}" pid="3" name="ClassificationContentMarkingFooterText">
    <vt:lpwstr>PUBLIC. This information is being disclosed to the public in accordance with ADB’s Access to Information Policy.</vt:lpwstr>
  </property>
</Properties>
</file>